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3"/>
  </p:notesMasterIdLst>
  <p:sldIdLst>
    <p:sldId id="263" r:id="rId2"/>
    <p:sldId id="262" r:id="rId3"/>
    <p:sldId id="264" r:id="rId4"/>
    <p:sldId id="269" r:id="rId5"/>
    <p:sldId id="267" r:id="rId6"/>
    <p:sldId id="265" r:id="rId7"/>
    <p:sldId id="266" r:id="rId8"/>
    <p:sldId id="288" r:id="rId9"/>
    <p:sldId id="271" r:id="rId10"/>
    <p:sldId id="270" r:id="rId11"/>
    <p:sldId id="289" r:id="rId12"/>
    <p:sldId id="272" r:id="rId13"/>
    <p:sldId id="274" r:id="rId14"/>
    <p:sldId id="275" r:id="rId15"/>
    <p:sldId id="273" r:id="rId16"/>
    <p:sldId id="276" r:id="rId17"/>
    <p:sldId id="268" r:id="rId18"/>
    <p:sldId id="286" r:id="rId19"/>
    <p:sldId id="277" r:id="rId20"/>
    <p:sldId id="278" r:id="rId21"/>
    <p:sldId id="279" r:id="rId22"/>
    <p:sldId id="280" r:id="rId23"/>
    <p:sldId id="290" r:id="rId24"/>
    <p:sldId id="281" r:id="rId25"/>
    <p:sldId id="282" r:id="rId26"/>
    <p:sldId id="283" r:id="rId27"/>
    <p:sldId id="292" r:id="rId28"/>
    <p:sldId id="287" r:id="rId29"/>
    <p:sldId id="293" r:id="rId30"/>
    <p:sldId id="294" r:id="rId31"/>
    <p:sldId id="295" r:id="rId32"/>
  </p:sldIdLst>
  <p:sldSz cx="9144000" cy="6858000" type="screen4x3"/>
  <p:notesSz cx="1522413" cy="2819400"/>
  <p:defaultTextStyle>
    <a:defPPr>
      <a:defRPr lang="de-DE"/>
    </a:defPPr>
    <a:lvl1pPr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1pPr>
    <a:lvl2pPr marL="4572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2pPr>
    <a:lvl3pPr marL="9144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3pPr>
    <a:lvl4pPr marL="13716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4pPr>
    <a:lvl5pPr marL="18288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5pPr>
    <a:lvl6pPr marL="2286000" algn="l" defTabSz="914400" rtl="0" eaLnBrk="1" latinLnBrk="0" hangingPunct="1">
      <a:defRPr kern="1200">
        <a:solidFill>
          <a:srgbClr val="4D4D4D"/>
        </a:solidFill>
        <a:latin typeface="Arial" charset="0"/>
        <a:ea typeface="+mn-ea"/>
        <a:cs typeface="+mn-cs"/>
      </a:defRPr>
    </a:lvl6pPr>
    <a:lvl7pPr marL="2743200" algn="l" defTabSz="914400" rtl="0" eaLnBrk="1" latinLnBrk="0" hangingPunct="1">
      <a:defRPr kern="1200">
        <a:solidFill>
          <a:srgbClr val="4D4D4D"/>
        </a:solidFill>
        <a:latin typeface="Arial" charset="0"/>
        <a:ea typeface="+mn-ea"/>
        <a:cs typeface="+mn-cs"/>
      </a:defRPr>
    </a:lvl7pPr>
    <a:lvl8pPr marL="3200400" algn="l" defTabSz="914400" rtl="0" eaLnBrk="1" latinLnBrk="0" hangingPunct="1">
      <a:defRPr kern="1200">
        <a:solidFill>
          <a:srgbClr val="4D4D4D"/>
        </a:solidFill>
        <a:latin typeface="Arial" charset="0"/>
        <a:ea typeface="+mn-ea"/>
        <a:cs typeface="+mn-cs"/>
      </a:defRPr>
    </a:lvl8pPr>
    <a:lvl9pPr marL="3657600" algn="l" defTabSz="914400" rtl="0" eaLnBrk="1" latinLnBrk="0" hangingPunct="1">
      <a:defRPr kern="1200">
        <a:solidFill>
          <a:srgbClr val="4D4D4D"/>
        </a:solidFill>
        <a:latin typeface="Arial" charset="0"/>
        <a:ea typeface="+mn-ea"/>
        <a:cs typeface="+mn-cs"/>
      </a:defRPr>
    </a:lvl9pPr>
  </p:defaultTextStyle>
  <p:extLst>
    <p:ext uri="{EFAFB233-063F-42B5-8137-9DF3F51BA10A}">
      <p15:sldGuideLst xmlns:p15="http://schemas.microsoft.com/office/powerpoint/2012/main">
        <p15:guide id="1" orient="horz" pos="3566">
          <p15:clr>
            <a:srgbClr val="A4A3A4"/>
          </p15:clr>
        </p15:guide>
        <p15:guide id="2" pos="5759">
          <p15:clr>
            <a:srgbClr val="A4A3A4"/>
          </p15:clr>
        </p15:guide>
        <p15:guide id="3" pos="521">
          <p15:clr>
            <a:srgbClr val="A4A3A4"/>
          </p15:clr>
        </p15:guide>
      </p15:sldGuideLst>
    </p:ext>
    <p:ext uri="{2D200454-40CA-4A62-9FC3-DE9A4176ACB9}">
      <p15:notesGuideLst xmlns:p15="http://schemas.microsoft.com/office/powerpoint/2012/main">
        <p15:guide id="1" orient="horz" pos="888">
          <p15:clr>
            <a:srgbClr val="A4A3A4"/>
          </p15:clr>
        </p15:guide>
        <p15:guide id="2" pos="4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eting" initials="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510"/>
    <a:srgbClr val="009A44"/>
    <a:srgbClr val="B6123E"/>
    <a:srgbClr val="285078"/>
    <a:srgbClr val="3C5078"/>
    <a:srgbClr val="003264"/>
    <a:srgbClr val="415575"/>
    <a:srgbClr val="2181C0"/>
    <a:srgbClr val="001E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524" autoAdjust="0"/>
    <p:restoredTop sz="69569" autoAdjust="0"/>
  </p:normalViewPr>
  <p:slideViewPr>
    <p:cSldViewPr>
      <p:cViewPr varScale="1">
        <p:scale>
          <a:sx n="60" d="100"/>
          <a:sy n="60" d="100"/>
        </p:scale>
        <p:origin x="1068" y="42"/>
      </p:cViewPr>
      <p:guideLst>
        <p:guide orient="horz" pos="3566"/>
        <p:guide pos="5759"/>
        <p:guide pos="521"/>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1" d="100"/>
          <a:sy n="81" d="100"/>
        </p:scale>
        <p:origin x="-2070" y="-84"/>
      </p:cViewPr>
      <p:guideLst>
        <p:guide orient="horz" pos="888"/>
        <p:guide pos="4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bwMode="auto">
          <a:xfrm>
            <a:off x="0" y="0"/>
            <a:ext cx="660400" cy="14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lvl1pPr defTabSz="263525">
              <a:spcBef>
                <a:spcPct val="0"/>
              </a:spcBef>
              <a:buClrTx/>
              <a:buFontTx/>
              <a:buNone/>
              <a:defRPr sz="300">
                <a:solidFill>
                  <a:schemeClr val="tx1"/>
                </a:solidFill>
              </a:defRPr>
            </a:lvl1pPr>
          </a:lstStyle>
          <a:p>
            <a:endParaRPr lang="de-DE" dirty="0"/>
          </a:p>
        </p:txBody>
      </p:sp>
      <p:sp>
        <p:nvSpPr>
          <p:cNvPr id="220163" name="Rectangle 3"/>
          <p:cNvSpPr>
            <a:spLocks noGrp="1" noChangeArrowheads="1"/>
          </p:cNvSpPr>
          <p:nvPr>
            <p:ph type="dt" idx="1"/>
          </p:nvPr>
        </p:nvSpPr>
        <p:spPr bwMode="auto">
          <a:xfrm>
            <a:off x="862013" y="0"/>
            <a:ext cx="660400" cy="14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lvl1pPr algn="r" defTabSz="263525">
              <a:spcBef>
                <a:spcPct val="0"/>
              </a:spcBef>
              <a:buClrTx/>
              <a:buFontTx/>
              <a:buNone/>
              <a:defRPr sz="300">
                <a:solidFill>
                  <a:schemeClr val="tx1"/>
                </a:solidFill>
              </a:defRPr>
            </a:lvl1pPr>
          </a:lstStyle>
          <a:p>
            <a:endParaRPr lang="de-DE" dirty="0"/>
          </a:p>
        </p:txBody>
      </p:sp>
      <p:sp>
        <p:nvSpPr>
          <p:cNvPr id="220164" name="Rectangle 4"/>
          <p:cNvSpPr>
            <a:spLocks noGrp="1" noRot="1" noChangeAspect="1" noChangeArrowheads="1" noTextEdit="1"/>
          </p:cNvSpPr>
          <p:nvPr>
            <p:ph type="sldImg" idx="2"/>
          </p:nvPr>
        </p:nvSpPr>
        <p:spPr bwMode="auto">
          <a:xfrm>
            <a:off x="57150" y="211138"/>
            <a:ext cx="1409700" cy="1057275"/>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220165" name="Rectangle 5"/>
          <p:cNvSpPr>
            <a:spLocks noGrp="1" noChangeArrowheads="1"/>
          </p:cNvSpPr>
          <p:nvPr>
            <p:ph type="body" sz="quarter" idx="3"/>
          </p:nvPr>
        </p:nvSpPr>
        <p:spPr bwMode="auto">
          <a:xfrm>
            <a:off x="152400" y="1339850"/>
            <a:ext cx="1217613" cy="1268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220166" name="Rectangle 6"/>
          <p:cNvSpPr>
            <a:spLocks noGrp="1" noChangeArrowheads="1"/>
          </p:cNvSpPr>
          <p:nvPr>
            <p:ph type="ftr" sz="quarter" idx="4"/>
          </p:nvPr>
        </p:nvSpPr>
        <p:spPr bwMode="auto">
          <a:xfrm>
            <a:off x="0" y="2678113"/>
            <a:ext cx="660400" cy="141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b" anchorCtr="0" compatLnSpc="1">
            <a:prstTxWarp prst="textNoShape">
              <a:avLst/>
            </a:prstTxWarp>
          </a:bodyPr>
          <a:lstStyle>
            <a:lvl1pPr defTabSz="263525">
              <a:spcBef>
                <a:spcPct val="0"/>
              </a:spcBef>
              <a:buClrTx/>
              <a:buFontTx/>
              <a:buNone/>
              <a:defRPr sz="300">
                <a:solidFill>
                  <a:schemeClr val="tx1"/>
                </a:solidFill>
              </a:defRPr>
            </a:lvl1pPr>
          </a:lstStyle>
          <a:p>
            <a:endParaRPr lang="de-DE" dirty="0"/>
          </a:p>
        </p:txBody>
      </p:sp>
      <p:sp>
        <p:nvSpPr>
          <p:cNvPr id="220167" name="Rectangle 7"/>
          <p:cNvSpPr>
            <a:spLocks noGrp="1" noChangeArrowheads="1"/>
          </p:cNvSpPr>
          <p:nvPr>
            <p:ph type="sldNum" sz="quarter" idx="5"/>
          </p:nvPr>
        </p:nvSpPr>
        <p:spPr bwMode="auto">
          <a:xfrm>
            <a:off x="862013" y="2678113"/>
            <a:ext cx="660400" cy="141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b" anchorCtr="0" compatLnSpc="1">
            <a:prstTxWarp prst="textNoShape">
              <a:avLst/>
            </a:prstTxWarp>
          </a:bodyPr>
          <a:lstStyle>
            <a:lvl1pPr algn="r" defTabSz="263525">
              <a:spcBef>
                <a:spcPct val="0"/>
              </a:spcBef>
              <a:buClrTx/>
              <a:buFontTx/>
              <a:buNone/>
              <a:defRPr sz="300">
                <a:solidFill>
                  <a:schemeClr val="tx1"/>
                </a:solidFill>
              </a:defRPr>
            </a:lvl1pPr>
          </a:lstStyle>
          <a:p>
            <a:fld id="{C045881A-AB05-4172-8CB2-6636B1E2BADA}" type="slidenum">
              <a:rPr lang="de-DE"/>
              <a:pPr/>
              <a:t>‹#›</a:t>
            </a:fld>
            <a:endParaRPr lang="de-DE" dirty="0"/>
          </a:p>
        </p:txBody>
      </p:sp>
    </p:spTree>
    <p:extLst>
      <p:ext uri="{BB962C8B-B14F-4D97-AF65-F5344CB8AC3E}">
        <p14:creationId xmlns:p14="http://schemas.microsoft.com/office/powerpoint/2010/main" val="23830293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journal club I was weighing “relevance” against “exciting”</a:t>
            </a:r>
          </a:p>
          <a:p>
            <a:endParaRPr lang="en-US" dirty="0"/>
          </a:p>
          <a:p>
            <a:r>
              <a:rPr lang="en-US" dirty="0"/>
              <a:t>I went for a pre-print satisfying the “relevance” criterion, from a lab looking into very similar questions as our own. I ended up being disappointed by this one though.</a:t>
            </a:r>
          </a:p>
          <a:p>
            <a:endParaRPr lang="en-US" dirty="0"/>
          </a:p>
          <a:p>
            <a:r>
              <a:rPr lang="en-US" dirty="0"/>
              <a:t>Fair warning too: it’s pretty old-school</a:t>
            </a:r>
          </a:p>
          <a:p>
            <a:endParaRPr lang="en-US" dirty="0"/>
          </a:p>
          <a:p>
            <a:r>
              <a:rPr lang="en-US" dirty="0"/>
              <a:t>But, in considering what I want to study on related topics from this lab, I must “know my enemy” and know what topics are receiving recent experimental attention (and how solid they are)</a:t>
            </a:r>
          </a:p>
          <a:p>
            <a:endParaRPr lang="en-US" dirty="0"/>
          </a:p>
          <a:p>
            <a:r>
              <a:rPr lang="en-US" dirty="0"/>
              <a:t>The “exciting” paper I had considered was a nature comms paper about the retinal origins of saccadic suppression from Ziad </a:t>
            </a:r>
            <a:r>
              <a:rPr lang="en-US" dirty="0" err="1"/>
              <a:t>Hafed’s</a:t>
            </a:r>
            <a:r>
              <a:rPr lang="en-US" dirty="0"/>
              <a:t> lab in T</a:t>
            </a:r>
            <a:r>
              <a:rPr lang="de-DE" dirty="0" err="1"/>
              <a:t>übingen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1</a:t>
            </a:fld>
            <a:endParaRPr lang="de-DE"/>
          </a:p>
        </p:txBody>
      </p:sp>
    </p:spTree>
    <p:extLst>
      <p:ext uri="{BB962C8B-B14F-4D97-AF65-F5344CB8AC3E}">
        <p14:creationId xmlns:p14="http://schemas.microsoft.com/office/powerpoint/2010/main" val="118610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Objects</a:t>
            </a:r>
            <a:r>
              <a:rPr lang="en-US" baseline="0" dirty="0"/>
              <a:t> presented to animal at the two distances from the monkey using a robot</a:t>
            </a:r>
            <a:endParaRPr lang="en-US"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10</a:t>
            </a:fld>
            <a:endParaRPr lang="de-DE"/>
          </a:p>
        </p:txBody>
      </p:sp>
    </p:spTree>
    <p:extLst>
      <p:ext uri="{BB962C8B-B14F-4D97-AF65-F5344CB8AC3E}">
        <p14:creationId xmlns:p14="http://schemas.microsoft.com/office/powerpoint/2010/main" val="1769740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Objects</a:t>
            </a:r>
            <a:r>
              <a:rPr lang="en-US" baseline="0" dirty="0"/>
              <a:t> presented to animal at the two distances from the monkey using a robot</a:t>
            </a:r>
            <a:endParaRPr lang="en-US"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11</a:t>
            </a:fld>
            <a:endParaRPr lang="de-DE"/>
          </a:p>
        </p:txBody>
      </p:sp>
    </p:spTree>
    <p:extLst>
      <p:ext uri="{BB962C8B-B14F-4D97-AF65-F5344CB8AC3E}">
        <p14:creationId xmlns:p14="http://schemas.microsoft.com/office/powerpoint/2010/main" val="3620427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 is relative to illumination on</a:t>
            </a:r>
          </a:p>
          <a:p>
            <a:endParaRPr lang="en-US" dirty="0"/>
          </a:p>
          <a:p>
            <a:r>
              <a:rPr lang="en-US" dirty="0"/>
              <a:t>here, they’re trying to illustrate</a:t>
            </a:r>
            <a:r>
              <a:rPr lang="en-US" baseline="0" dirty="0"/>
              <a:t> the typical neuron from:</a:t>
            </a:r>
          </a:p>
          <a:p>
            <a:r>
              <a:rPr lang="en-US" baseline="0" dirty="0"/>
              <a:t>Area 45B: transiently active, strongly object-selective, tends to prefer near to far</a:t>
            </a:r>
          </a:p>
          <a:p>
            <a:r>
              <a:rPr lang="en-US" baseline="0" dirty="0"/>
              <a:t>Area F5a: slower activity dynamics, weakly object-selective, far-to-near preference is weaker</a:t>
            </a:r>
          </a:p>
          <a:p>
            <a:r>
              <a:rPr lang="en-US" baseline="0" dirty="0"/>
              <a:t>Area F5p: transiently active, weakly object-selective, (“intermediate” 45B and F5a in many respects), tends to slightly prefer far over near</a:t>
            </a:r>
          </a:p>
          <a:p>
            <a:endParaRPr lang="en-US" baseline="0" dirty="0"/>
          </a:p>
          <a:p>
            <a:r>
              <a:rPr lang="en-US" baseline="0" dirty="0"/>
              <a:t>Of course, litigating the examples in these PSTHs suggests that you simply have a mixture in both F5a and F5p.</a:t>
            </a:r>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12</a:t>
            </a:fld>
            <a:endParaRPr lang="de-DE"/>
          </a:p>
        </p:txBody>
      </p:sp>
    </p:spTree>
    <p:extLst>
      <p:ext uri="{BB962C8B-B14F-4D97-AF65-F5344CB8AC3E}">
        <p14:creationId xmlns:p14="http://schemas.microsoft.com/office/powerpoint/2010/main" val="3478672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45B (N = 114), F5a (N = 89) and F5p (N = 77)</a:t>
            </a:r>
          </a:p>
          <a:p>
            <a:endParaRPr lang="pt-BR" dirty="0"/>
          </a:p>
          <a:p>
            <a:r>
              <a:rPr lang="en-US" dirty="0"/>
              <a:t>Numbers for each monkey, in order of 45B / F5a / F5p:</a:t>
            </a:r>
          </a:p>
          <a:p>
            <a:r>
              <a:rPr lang="en-US" dirty="0"/>
              <a:t>Monkey 1: 57 / 45 / 44</a:t>
            </a:r>
          </a:p>
          <a:p>
            <a:r>
              <a:rPr lang="en-US" dirty="0"/>
              <a:t>Monkey 2: 57 / 44 / 33</a:t>
            </a:r>
          </a:p>
          <a:p>
            <a:endParaRPr lang="en-US" dirty="0"/>
          </a:p>
          <a:p>
            <a:r>
              <a:rPr lang="en-US" dirty="0"/>
              <a:t>These are all based on significant terms in each</a:t>
            </a:r>
            <a:r>
              <a:rPr lang="en-US" baseline="0" dirty="0"/>
              <a:t> neuron’s ANOVA (alpha = ???)</a:t>
            </a:r>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13</a:t>
            </a:fld>
            <a:endParaRPr lang="de-DE"/>
          </a:p>
        </p:txBody>
      </p:sp>
    </p:spTree>
    <p:extLst>
      <p:ext uri="{BB962C8B-B14F-4D97-AF65-F5344CB8AC3E}">
        <p14:creationId xmlns:p14="http://schemas.microsoft.com/office/powerpoint/2010/main" val="3943481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45B (N = 114), F5a (N = 89) and F5p (N = 77)</a:t>
            </a:r>
          </a:p>
          <a:p>
            <a:endParaRPr lang="pt-BR" dirty="0"/>
          </a:p>
          <a:p>
            <a:r>
              <a:rPr lang="en-US" dirty="0"/>
              <a:t>Numbers for each monkey, in order of 45B / F5a / F5p:</a:t>
            </a:r>
          </a:p>
          <a:p>
            <a:r>
              <a:rPr lang="en-US" dirty="0"/>
              <a:t>Monkey 1: 57 / 45 / 44</a:t>
            </a:r>
          </a:p>
          <a:p>
            <a:r>
              <a:rPr lang="en-US" dirty="0"/>
              <a:t>Monkey 2: 57 / 44 / 33</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These are all based on significant terms in each</a:t>
            </a:r>
            <a:r>
              <a:rPr lang="en-US" baseline="0" dirty="0"/>
              <a:t> neuron’s ANOVA (alpha = ???)</a:t>
            </a:r>
            <a:endParaRPr lang="en-US" dirty="0"/>
          </a:p>
          <a:p>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14</a:t>
            </a:fld>
            <a:endParaRPr lang="de-DE"/>
          </a:p>
        </p:txBody>
      </p:sp>
    </p:spTree>
    <p:extLst>
      <p:ext uri="{BB962C8B-B14F-4D97-AF65-F5344CB8AC3E}">
        <p14:creationId xmlns:p14="http://schemas.microsoft.com/office/powerpoint/2010/main" val="274569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Old-school population analyses: just average all the PETHs together</a:t>
            </a:r>
          </a:p>
          <a:p>
            <a:endParaRPr lang="en-US" dirty="0"/>
          </a:p>
          <a:p>
            <a:r>
              <a:rPr lang="en-US" dirty="0"/>
              <a:t>Time is relative to illumination on</a:t>
            </a:r>
          </a:p>
          <a:p>
            <a:r>
              <a:rPr lang="en-US" dirty="0"/>
              <a:t>Vertical lines are arbitrary “early” and “late” epoch markers</a:t>
            </a:r>
          </a:p>
          <a:p>
            <a:endParaRPr lang="en-US" dirty="0"/>
          </a:p>
          <a:p>
            <a:r>
              <a:rPr lang="en-US" dirty="0"/>
              <a:t>Averages are taken ACROSS monkeys</a:t>
            </a:r>
          </a:p>
          <a:p>
            <a:endParaRPr lang="en-US" dirty="0"/>
          </a:p>
          <a:p>
            <a:r>
              <a:rPr lang="en-US" dirty="0"/>
              <a:t>Numbers for each monkey, in order of 45B / F5a / F5p:</a:t>
            </a:r>
          </a:p>
          <a:p>
            <a:r>
              <a:rPr lang="en-US" dirty="0"/>
              <a:t>Monkey 1: 57 / 45 / 44</a:t>
            </a:r>
          </a:p>
          <a:p>
            <a:r>
              <a:rPr lang="en-US" dirty="0"/>
              <a:t>Monkey 2: 57 / 44 / 33</a:t>
            </a:r>
          </a:p>
          <a:p>
            <a:endParaRPr lang="en-US" dirty="0"/>
          </a:p>
          <a:p>
            <a:r>
              <a:rPr lang="en-US" dirty="0"/>
              <a:t>Plotted here are only the OBJECT-SELECTIVE neurons, hence the smaller numbers</a:t>
            </a:r>
          </a:p>
          <a:p>
            <a:endParaRPr lang="en-US" dirty="0"/>
          </a:p>
          <a:p>
            <a:r>
              <a:rPr lang="en-US" dirty="0"/>
              <a:t>Basically,</a:t>
            </a:r>
            <a:r>
              <a:rPr lang="en-US" baseline="0" dirty="0"/>
              <a:t> 45B was more selective to object in both the near AND far </a:t>
            </a:r>
            <a:r>
              <a:rPr lang="en-US" baseline="0" dirty="0" err="1"/>
              <a:t>conditon</a:t>
            </a:r>
            <a:r>
              <a:rPr lang="en-US" baseline="0" dirty="0"/>
              <a:t> than either subdivision of F5</a:t>
            </a:r>
          </a:p>
          <a:p>
            <a:r>
              <a:rPr lang="en-US" baseline="0" dirty="0"/>
              <a:t>Both F5 subdivisions have poor object selectivity in the Far condition</a:t>
            </a:r>
          </a:p>
          <a:p>
            <a:r>
              <a:rPr lang="en-US" baseline="0" dirty="0"/>
              <a:t>F5a is selective in the near condition in the “late” epoch</a:t>
            </a:r>
          </a:p>
          <a:p>
            <a:r>
              <a:rPr lang="en-US" baseline="0" dirty="0"/>
              <a:t>F5p is selective in the near condition during the “early” epoch</a:t>
            </a:r>
          </a:p>
          <a:p>
            <a:r>
              <a:rPr lang="en-US" baseline="0" dirty="0"/>
              <a:t>Strange sequence, given previous reports of F5a being the “visual” one and F5p being the “motor” one.</a:t>
            </a:r>
          </a:p>
          <a:p>
            <a:endParaRPr lang="en-US" baseline="0" dirty="0"/>
          </a:p>
          <a:p>
            <a:r>
              <a:rPr lang="en-US" baseline="0" dirty="0"/>
              <a:t>By the way: yeah, no error bars. Get used to that.</a:t>
            </a:r>
          </a:p>
          <a:p>
            <a:endParaRPr lang="en-US" baseline="0" dirty="0"/>
          </a:p>
          <a:p>
            <a:r>
              <a:rPr lang="en-US" baseline="0" dirty="0"/>
              <a:t>(Note, too, that this is all during PASSIVE observation)</a:t>
            </a:r>
          </a:p>
        </p:txBody>
      </p:sp>
      <p:sp>
        <p:nvSpPr>
          <p:cNvPr id="4" name="Slide Number Placeholder 3"/>
          <p:cNvSpPr>
            <a:spLocks noGrp="1"/>
          </p:cNvSpPr>
          <p:nvPr>
            <p:ph type="sldNum" sz="quarter" idx="5"/>
          </p:nvPr>
        </p:nvSpPr>
        <p:spPr/>
        <p:txBody>
          <a:bodyPr/>
          <a:lstStyle/>
          <a:p>
            <a:fld id="{C045881A-AB05-4172-8CB2-6636B1E2BADA}" type="slidenum">
              <a:rPr lang="de-DE" smtClean="0"/>
              <a:pPr/>
              <a:t>15</a:t>
            </a:fld>
            <a:endParaRPr lang="de-DE"/>
          </a:p>
        </p:txBody>
      </p:sp>
    </p:spTree>
    <p:extLst>
      <p:ext uri="{BB962C8B-B14F-4D97-AF65-F5344CB8AC3E}">
        <p14:creationId xmlns:p14="http://schemas.microsoft.com/office/powerpoint/2010/main" val="1846843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table’s documentation is pretty weak, but it’s the main source of their claim for a </a:t>
            </a:r>
            <a:r>
              <a:rPr lang="en-US" baseline="0" dirty="0" err="1"/>
              <a:t>rostro</a:t>
            </a:r>
            <a:r>
              <a:rPr lang="en-US" baseline="0" dirty="0"/>
              <a:t>-caudal gradient.</a:t>
            </a:r>
          </a:p>
          <a:p>
            <a:endParaRPr lang="en-US" baseline="0" dirty="0"/>
          </a:p>
          <a:p>
            <a:r>
              <a:rPr lang="en-US" baseline="0" dirty="0"/>
              <a:t>What I *think* is going on:</a:t>
            </a:r>
          </a:p>
          <a:p>
            <a:pPr marL="171450" indent="-171450">
              <a:buFont typeface="Arial" charset="0"/>
              <a:buChar char="•"/>
            </a:pPr>
            <a:r>
              <a:rPr lang="en-US" baseline="0" dirty="0"/>
              <a:t>they find the neuron’s preferred object x distance combination</a:t>
            </a:r>
          </a:p>
          <a:p>
            <a:pPr marL="171450" indent="-171450">
              <a:buFont typeface="Arial" charset="0"/>
              <a:buChar char="•"/>
            </a:pPr>
            <a:r>
              <a:rPr lang="en-US" baseline="0" dirty="0"/>
              <a:t>They note which distance and which size of object the object’s preference</a:t>
            </a:r>
          </a:p>
          <a:p>
            <a:pPr marL="171450" indent="-171450">
              <a:buFont typeface="Arial" charset="0"/>
              <a:buChar char="•"/>
            </a:pPr>
            <a:r>
              <a:rPr lang="en-US" baseline="0" dirty="0"/>
              <a:t>They ignore significance and only look for whether the mean response magnitude was indeed larger, hence why 100% of neurons seem to exhibit a preference here</a:t>
            </a:r>
          </a:p>
          <a:p>
            <a:pPr marL="171450" indent="-171450">
              <a:buFont typeface="Arial" charset="0"/>
              <a:buChar char="•"/>
            </a:pPr>
            <a:endParaRPr lang="en-US" baseline="0" dirty="0"/>
          </a:p>
          <a:p>
            <a:pPr marL="0" indent="0">
              <a:buFont typeface="Arial" charset="0"/>
              <a:buNone/>
            </a:pPr>
            <a:r>
              <a:rPr lang="en-US" dirty="0"/>
              <a:t>Anyway the bottom row is all they really talk about.</a:t>
            </a:r>
            <a:r>
              <a:rPr lang="en-US" baseline="0" dirty="0"/>
              <a:t> It’s very confusing though, and everything up to this point suggests that all 3 areas prefer near over far, just that F5 has a mix and 45B strongly prefers near-presented objects. Which still goes against the established </a:t>
            </a:r>
            <a:r>
              <a:rPr lang="en-US" baseline="0" dirty="0" err="1"/>
              <a:t>rostro</a:t>
            </a:r>
            <a:r>
              <a:rPr lang="en-US" baseline="0" dirty="0"/>
              <a:t>-caudal gradient one would expect.</a:t>
            </a:r>
          </a:p>
          <a:p>
            <a:pPr marL="0" indent="0">
              <a:buFont typeface="Arial" charset="0"/>
              <a:buNone/>
            </a:pPr>
            <a:endParaRPr lang="en-US" baseline="0" dirty="0"/>
          </a:p>
          <a:p>
            <a:pPr marL="0" indent="0">
              <a:buFont typeface="Arial" charset="0"/>
              <a:buNone/>
            </a:pPr>
            <a:r>
              <a:rPr lang="en-US" baseline="0" dirty="0"/>
              <a:t>(note that area 45B receives input from posterior AIP. So area F5 isn’t the first node where posterior parietal input first arrives).</a:t>
            </a:r>
          </a:p>
          <a:p>
            <a:pPr marL="0" indent="0">
              <a:buFont typeface="Arial" charset="0"/>
              <a:buNone/>
            </a:pPr>
            <a:endParaRPr lang="en-US" baseline="0" dirty="0"/>
          </a:p>
          <a:p>
            <a:pPr marL="0" indent="0">
              <a:buFont typeface="Arial" charset="0"/>
              <a:buNone/>
            </a:pPr>
            <a:r>
              <a:rPr lang="en-US" baseline="0" dirty="0"/>
              <a:t>Anyway, this is the </a:t>
            </a:r>
            <a:r>
              <a:rPr lang="en-US" i="1" baseline="0" dirty="0"/>
              <a:t>only </a:t>
            </a:r>
            <a:r>
              <a:rPr lang="en-US" i="0" baseline="0" dirty="0"/>
              <a:t>piece of evidence that supports that conclusion and it’s pretty weak. Seems like something that ought to be scrapped when it moves out of the preprint phase.</a:t>
            </a:r>
            <a:endParaRPr lang="en-US" baseline="0"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16</a:t>
            </a:fld>
            <a:endParaRPr lang="de-DE"/>
          </a:p>
        </p:txBody>
      </p:sp>
    </p:spTree>
    <p:extLst>
      <p:ext uri="{BB962C8B-B14F-4D97-AF65-F5344CB8AC3E}">
        <p14:creationId xmlns:p14="http://schemas.microsoft.com/office/powerpoint/2010/main" val="467671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Rizzolatti</a:t>
            </a:r>
            <a:r>
              <a:rPr lang="en-US" dirty="0"/>
              <a:t> et al 1981</a:t>
            </a:r>
            <a:r>
              <a:rPr lang="en-US" baseline="0" dirty="0"/>
              <a:t> looked at this exact thing and found the exact opposite: (find a figure from THAT paper)</a:t>
            </a:r>
          </a:p>
          <a:p>
            <a:endParaRPr lang="en-US" baseline="0" dirty="0"/>
          </a:p>
          <a:p>
            <a:r>
              <a:rPr lang="en-US" baseline="0" dirty="0"/>
              <a:t>rostral areas preferred extra-personal space</a:t>
            </a:r>
          </a:p>
          <a:p>
            <a:r>
              <a:rPr lang="en-US" baseline="0" dirty="0"/>
              <a:t>caudal areas preferred </a:t>
            </a:r>
            <a:r>
              <a:rPr lang="en-US" baseline="0" dirty="0" err="1"/>
              <a:t>peri</a:t>
            </a:r>
            <a:r>
              <a:rPr lang="en-US" baseline="0" dirty="0"/>
              <a:t>-personal space</a:t>
            </a:r>
          </a:p>
          <a:p>
            <a:endParaRPr lang="en-US" baseline="0" dirty="0"/>
          </a:p>
          <a:p>
            <a:r>
              <a:rPr lang="en-US" baseline="0" dirty="0"/>
              <a:t>By the way they don’t cite that paper…</a:t>
            </a:r>
          </a:p>
          <a:p>
            <a:endParaRPr lang="en-US" baseline="0" dirty="0"/>
          </a:p>
          <a:p>
            <a:r>
              <a:rPr lang="en-US" baseline="0" dirty="0"/>
              <a:t>...although one should be wary of this, as it’s all *quite* qualitative (if thorough)</a:t>
            </a:r>
          </a:p>
        </p:txBody>
      </p:sp>
      <p:sp>
        <p:nvSpPr>
          <p:cNvPr id="4" name="Slide Number Placeholder 3"/>
          <p:cNvSpPr>
            <a:spLocks noGrp="1"/>
          </p:cNvSpPr>
          <p:nvPr>
            <p:ph type="sldNum" sz="quarter" idx="10"/>
          </p:nvPr>
        </p:nvSpPr>
        <p:spPr/>
        <p:txBody>
          <a:bodyPr/>
          <a:lstStyle/>
          <a:p>
            <a:fld id="{C045881A-AB05-4172-8CB2-6636B1E2BADA}" type="slidenum">
              <a:rPr lang="de-DE" smtClean="0"/>
              <a:pPr/>
              <a:t>17</a:t>
            </a:fld>
            <a:endParaRPr lang="de-DE"/>
          </a:p>
        </p:txBody>
      </p:sp>
    </p:spTree>
    <p:extLst>
      <p:ext uri="{BB962C8B-B14F-4D97-AF65-F5344CB8AC3E}">
        <p14:creationId xmlns:p14="http://schemas.microsoft.com/office/powerpoint/2010/main" val="551067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they do cite that fMRI paper I mentioned earlier, which suggests an </a:t>
            </a:r>
            <a:r>
              <a:rPr lang="en-US" i="1" baseline="0" dirty="0"/>
              <a:t>orthogonal</a:t>
            </a:r>
            <a:r>
              <a:rPr lang="en-US" baseline="0" dirty="0"/>
              <a:t> </a:t>
            </a:r>
            <a:r>
              <a:rPr lang="en-US" baseline="0" dirty="0" err="1"/>
              <a:t>medio</a:t>
            </a:r>
            <a:r>
              <a:rPr lang="en-US" baseline="0" dirty="0"/>
              <a:t>-lateral gradient within frontal areas (which, if anything, runs from caudal to rostral, still opposite this paper’s main result)</a:t>
            </a:r>
          </a:p>
          <a:p>
            <a:endParaRPr lang="en-US" baseline="0" dirty="0"/>
          </a:p>
          <a:p>
            <a:r>
              <a:rPr lang="en-US" baseline="0" dirty="0"/>
              <a:t>what on earth is going on here?</a:t>
            </a:r>
          </a:p>
        </p:txBody>
      </p:sp>
      <p:sp>
        <p:nvSpPr>
          <p:cNvPr id="4" name="Slide Number Placeholder 3"/>
          <p:cNvSpPr>
            <a:spLocks noGrp="1"/>
          </p:cNvSpPr>
          <p:nvPr>
            <p:ph type="sldNum" sz="quarter" idx="10"/>
          </p:nvPr>
        </p:nvSpPr>
        <p:spPr/>
        <p:txBody>
          <a:bodyPr/>
          <a:lstStyle/>
          <a:p>
            <a:fld id="{C045881A-AB05-4172-8CB2-6636B1E2BADA}" type="slidenum">
              <a:rPr lang="de-DE" smtClean="0"/>
              <a:pPr/>
              <a:t>18</a:t>
            </a:fld>
            <a:endParaRPr lang="de-DE"/>
          </a:p>
        </p:txBody>
      </p:sp>
    </p:spTree>
    <p:extLst>
      <p:ext uri="{BB962C8B-B14F-4D97-AF65-F5344CB8AC3E}">
        <p14:creationId xmlns:p14="http://schemas.microsoft.com/office/powerpoint/2010/main" val="1095736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DEFINITELY matched to each neuron’s preferred object x distance combo, with the “worst” plot being the same object at the non-preferred distance</a:t>
            </a:r>
          </a:p>
          <a:p>
            <a:endParaRPr lang="en-US" baseline="0" dirty="0"/>
          </a:p>
          <a:p>
            <a:r>
              <a:rPr lang="en-US" baseline="0" dirty="0"/>
              <a:t>We see a larger effect in 45B than in either F5 </a:t>
            </a:r>
            <a:r>
              <a:rPr lang="en-US" baseline="0" dirty="0" err="1"/>
              <a:t>subregion</a:t>
            </a:r>
            <a:r>
              <a:rPr lang="en-US" baseline="0" dirty="0"/>
              <a:t>, although there are significant effects across all areas (including “late” in F5p, which is supposed to be the transient responder? Curious.)</a:t>
            </a:r>
          </a:p>
          <a:p>
            <a:endParaRPr lang="en-US" baseline="0" dirty="0"/>
          </a:p>
          <a:p>
            <a:r>
              <a:rPr lang="en-US" baseline="0" dirty="0"/>
              <a:t>Note, too, that they cross-validate this somewhat by finding the “best” object x distance combo on the odd trials, then plotting the results on the even trials.</a:t>
            </a:r>
            <a:endParaRPr lang="en-US"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19</a:t>
            </a:fld>
            <a:endParaRPr lang="de-DE"/>
          </a:p>
        </p:txBody>
      </p:sp>
    </p:spTree>
    <p:extLst>
      <p:ext uri="{BB962C8B-B14F-4D97-AF65-F5344CB8AC3E}">
        <p14:creationId xmlns:p14="http://schemas.microsoft.com/office/powerpoint/2010/main" val="93881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is primarily about the neuronal processing of objects presented within peri- and extra-personal space.</a:t>
            </a:r>
          </a:p>
          <a:p>
            <a:endParaRPr lang="en-US" dirty="0"/>
          </a:p>
          <a:p>
            <a:r>
              <a:rPr lang="en-US" dirty="0"/>
              <a:t>These are terms with importance in the study of the psychophysics of grasping, and essentially can be taken to mean “within reach” and “out of reach”.</a:t>
            </a:r>
          </a:p>
          <a:p>
            <a:endParaRPr lang="en-US" dirty="0"/>
          </a:p>
          <a:p>
            <a:r>
              <a:rPr lang="en-US" dirty="0"/>
              <a:t>Obviously, an object presented within reach offers more grasping affordances than one presented out of reach, and so one might reasonably expect a qualitative difference in how objects within and out of reach are represented in visuomotor cortical grasping circuits.</a:t>
            </a:r>
          </a:p>
        </p:txBody>
      </p:sp>
      <p:sp>
        <p:nvSpPr>
          <p:cNvPr id="4" name="Slide Number Placeholder 3"/>
          <p:cNvSpPr>
            <a:spLocks noGrp="1"/>
          </p:cNvSpPr>
          <p:nvPr>
            <p:ph type="sldNum" sz="quarter" idx="5"/>
          </p:nvPr>
        </p:nvSpPr>
        <p:spPr/>
        <p:txBody>
          <a:bodyPr/>
          <a:lstStyle/>
          <a:p>
            <a:fld id="{C045881A-AB05-4172-8CB2-6636B1E2BADA}" type="slidenum">
              <a:rPr lang="de-DE" smtClean="0"/>
              <a:pPr/>
              <a:t>2</a:t>
            </a:fld>
            <a:endParaRPr lang="de-DE"/>
          </a:p>
        </p:txBody>
      </p:sp>
    </p:spTree>
    <p:extLst>
      <p:ext uri="{BB962C8B-B14F-4D97-AF65-F5344CB8AC3E}">
        <p14:creationId xmlns:p14="http://schemas.microsoft.com/office/powerpoint/2010/main" val="3391677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a:t>
            </a:r>
          </a:p>
          <a:p>
            <a:endParaRPr lang="en-US" dirty="0"/>
          </a:p>
          <a:p>
            <a:r>
              <a:rPr lang="en-US" dirty="0"/>
              <a:t>Note the lower</a:t>
            </a:r>
            <a:r>
              <a:rPr lang="en-US" baseline="0" dirty="0"/>
              <a:t> responses relative to the typical far responses in F5p, supporting their overall hypothesis</a:t>
            </a:r>
          </a:p>
          <a:p>
            <a:r>
              <a:rPr lang="en-US" baseline="0" dirty="0"/>
              <a:t>And the larger number of greater near responses in 45B</a:t>
            </a:r>
          </a:p>
          <a:p>
            <a:r>
              <a:rPr lang="en-US" baseline="0" dirty="0"/>
              <a:t>and F5a lying in between</a:t>
            </a:r>
            <a:endParaRPr lang="en-US"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20</a:t>
            </a:fld>
            <a:endParaRPr lang="de-DE"/>
          </a:p>
        </p:txBody>
      </p:sp>
    </p:spTree>
    <p:extLst>
      <p:ext uri="{BB962C8B-B14F-4D97-AF65-F5344CB8AC3E}">
        <p14:creationId xmlns:p14="http://schemas.microsoft.com/office/powerpoint/2010/main" val="1266909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a:t>
            </a:r>
          </a:p>
          <a:p>
            <a:endParaRPr lang="en-US" dirty="0"/>
          </a:p>
          <a:p>
            <a:r>
              <a:rPr lang="en-US" dirty="0"/>
              <a:t>Does this actually tell us anything</a:t>
            </a:r>
            <a:r>
              <a:rPr lang="en-US" baseline="0" dirty="0"/>
              <a:t> Figure 6 didn’t?</a:t>
            </a:r>
          </a:p>
          <a:p>
            <a:endParaRPr lang="en-US" baseline="0" dirty="0"/>
          </a:p>
          <a:p>
            <a:r>
              <a:rPr lang="en-US" baseline="0" dirty="0"/>
              <a:t>I guess it works in reverse and shows that preferred objects in the far condition DO exist in F5p, rather than the underlying effect being one of no object preference, but overall increased rate, in the “far” condition among these neurons</a:t>
            </a:r>
          </a:p>
          <a:p>
            <a:endParaRPr lang="en-US" baseline="0" dirty="0"/>
          </a:p>
          <a:p>
            <a:r>
              <a:rPr lang="en-US" baseline="0" dirty="0"/>
              <a:t>And indeed it shows that there is “far” selectivity that is present. It just doesn’t match the “near” selectivity.</a:t>
            </a:r>
          </a:p>
        </p:txBody>
      </p:sp>
      <p:sp>
        <p:nvSpPr>
          <p:cNvPr id="4" name="Slide Number Placeholder 3"/>
          <p:cNvSpPr>
            <a:spLocks noGrp="1"/>
          </p:cNvSpPr>
          <p:nvPr>
            <p:ph type="sldNum" sz="quarter" idx="10"/>
          </p:nvPr>
        </p:nvSpPr>
        <p:spPr/>
        <p:txBody>
          <a:bodyPr/>
          <a:lstStyle/>
          <a:p>
            <a:fld id="{C045881A-AB05-4172-8CB2-6636B1E2BADA}" type="slidenum">
              <a:rPr lang="de-DE" smtClean="0"/>
              <a:pPr/>
              <a:t>21</a:t>
            </a:fld>
            <a:endParaRPr lang="de-DE"/>
          </a:p>
        </p:txBody>
      </p:sp>
    </p:spTree>
    <p:extLst>
      <p:ext uri="{BB962C8B-B14F-4D97-AF65-F5344CB8AC3E}">
        <p14:creationId xmlns:p14="http://schemas.microsoft.com/office/powerpoint/2010/main" val="2022543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a:t>
            </a:r>
          </a:p>
          <a:p>
            <a:endParaRPr lang="en-US" dirty="0"/>
          </a:p>
          <a:p>
            <a:r>
              <a:rPr lang="en-US" dirty="0"/>
              <a:t>So</a:t>
            </a:r>
            <a:r>
              <a:rPr lang="en-US" baseline="0" dirty="0"/>
              <a:t> one thing that could be going on is that object selectivity is being dictated by retinal size rather than near/far per se. Indeed, only the fMRI study mentioned so far bothered to correct for that.</a:t>
            </a:r>
          </a:p>
          <a:p>
            <a:endParaRPr lang="en-US" baseline="0" dirty="0"/>
          </a:p>
          <a:p>
            <a:r>
              <a:rPr lang="en-US" baseline="0" dirty="0"/>
              <a:t>And indeed, this panel shows responses to be consistent between near/far conditions when the object is grown/shrunk to occupy consistent retinal area.</a:t>
            </a:r>
          </a:p>
          <a:p>
            <a:endParaRPr lang="en-US" baseline="0" dirty="0"/>
          </a:p>
          <a:p>
            <a:r>
              <a:rPr lang="en-US" baseline="0" dirty="0"/>
              <a:t>They still technically see a significant difference </a:t>
            </a:r>
            <a:r>
              <a:rPr lang="en-US" i="0" baseline="0" dirty="0"/>
              <a:t>in the </a:t>
            </a:r>
            <a:r>
              <a:rPr lang="en-US" i="1" baseline="0" dirty="0"/>
              <a:t>late </a:t>
            </a:r>
            <a:r>
              <a:rPr lang="en-US" i="0" baseline="0" dirty="0"/>
              <a:t>epochs for 45B and F5a, the more “visual” areas according to them.</a:t>
            </a:r>
            <a:r>
              <a:rPr lang="en-US" baseline="0" dirty="0"/>
              <a:t> But, like, come on. Those effects are quite small, and that most effects are eroded upon doing this control suggests that the extra/intrapersonal distance effect is actually quite tiny!</a:t>
            </a:r>
          </a:p>
          <a:p>
            <a:endParaRPr lang="en-US" baseline="0" dirty="0"/>
          </a:p>
          <a:p>
            <a:r>
              <a:rPr lang="en-US" baseline="0" dirty="0"/>
              <a:t>And before you ask, the analysis they run on which areas have which preferences occurs BEFORE they do their control for retinal size. Rather than running this control and THEN characterizing distributions of near/far preference, they go in reverse: first characterize near/far preference, THEN run the control to say “look the effect is still there (but super tiny)!”</a:t>
            </a:r>
          </a:p>
          <a:p>
            <a:endParaRPr lang="en-US" baseline="0" dirty="0"/>
          </a:p>
          <a:p>
            <a:r>
              <a:rPr lang="en-US" baseline="0" dirty="0"/>
              <a:t>So… is anything in this paper worth talking about???</a:t>
            </a:r>
          </a:p>
        </p:txBody>
      </p:sp>
      <p:sp>
        <p:nvSpPr>
          <p:cNvPr id="4" name="Slide Number Placeholder 3"/>
          <p:cNvSpPr>
            <a:spLocks noGrp="1"/>
          </p:cNvSpPr>
          <p:nvPr>
            <p:ph type="sldNum" sz="quarter" idx="10"/>
          </p:nvPr>
        </p:nvSpPr>
        <p:spPr/>
        <p:txBody>
          <a:bodyPr/>
          <a:lstStyle/>
          <a:p>
            <a:fld id="{C045881A-AB05-4172-8CB2-6636B1E2BADA}" type="slidenum">
              <a:rPr lang="de-DE" smtClean="0"/>
              <a:pPr/>
              <a:t>22</a:t>
            </a:fld>
            <a:endParaRPr lang="de-DE"/>
          </a:p>
        </p:txBody>
      </p:sp>
    </p:spTree>
    <p:extLst>
      <p:ext uri="{BB962C8B-B14F-4D97-AF65-F5344CB8AC3E}">
        <p14:creationId xmlns:p14="http://schemas.microsoft.com/office/powerpoint/2010/main" val="937262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part of Figure 9, where we have a memory-guided grasp like our own</a:t>
            </a:r>
          </a:p>
          <a:p>
            <a:r>
              <a:rPr lang="en-US" baseline="0" dirty="0"/>
              <a:t>They contrast this with a visually-guided grasp (where the light stays on after the go cue) and…</a:t>
            </a:r>
            <a:endParaRPr lang="en-US"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24</a:t>
            </a:fld>
            <a:endParaRPr lang="de-DE"/>
          </a:p>
        </p:txBody>
      </p:sp>
    </p:spTree>
    <p:extLst>
      <p:ext uri="{BB962C8B-B14F-4D97-AF65-F5344CB8AC3E}">
        <p14:creationId xmlns:p14="http://schemas.microsoft.com/office/powerpoint/2010/main" val="426353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Figure 9, showing each</a:t>
            </a:r>
            <a:r>
              <a:rPr lang="en-US" baseline="0" dirty="0"/>
              <a:t> area’s averaged PSTH to each neuron’s best object.</a:t>
            </a:r>
          </a:p>
          <a:p>
            <a:endParaRPr lang="en-US" baseline="0" dirty="0"/>
          </a:p>
          <a:p>
            <a:r>
              <a:rPr lang="en-US" baseline="0" dirty="0"/>
              <a:t>No error bars, by the way.</a:t>
            </a:r>
          </a:p>
          <a:p>
            <a:endParaRPr lang="en-US" baseline="0" dirty="0"/>
          </a:p>
          <a:p>
            <a:r>
              <a:rPr lang="en-US" baseline="0" dirty="0"/>
              <a:t>But the point they’re trying to make is that F5p comes online later (with vision actually seeming to suppress response during movement), 45B comes online earlier &amp; decays throughout the grasp (faster decay without vision), and F5a is somewhere in between (ramps up upon seeing object, holds steady throughout the task)</a:t>
            </a:r>
          </a:p>
          <a:p>
            <a:endParaRPr lang="en-US" baseline="0" dirty="0"/>
          </a:p>
          <a:p>
            <a:r>
              <a:rPr lang="en-US" baseline="0" dirty="0"/>
              <a:t>one thing to notice is that response properties are exaggerated during memory-guided than during visually-guided grasps</a:t>
            </a:r>
          </a:p>
          <a:p>
            <a:r>
              <a:rPr lang="en-US" baseline="0" dirty="0"/>
              <a:t>The opposite of what Stefan noted in his own data in AIP</a:t>
            </a:r>
            <a:endParaRPr lang="en-US"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25</a:t>
            </a:fld>
            <a:endParaRPr lang="de-DE"/>
          </a:p>
        </p:txBody>
      </p:sp>
    </p:spTree>
    <p:extLst>
      <p:ext uri="{BB962C8B-B14F-4D97-AF65-F5344CB8AC3E}">
        <p14:creationId xmlns:p14="http://schemas.microsoft.com/office/powerpoint/2010/main" val="2043115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table 4 showing</a:t>
            </a:r>
            <a:r>
              <a:rPr lang="en-US" baseline="0" dirty="0"/>
              <a:t> the timing of significantly supra-baseline responses in each area</a:t>
            </a:r>
          </a:p>
          <a:p>
            <a:r>
              <a:rPr lang="en-US" baseline="0" dirty="0"/>
              <a:t>The idea being that both 45B and F5a are active throughout the trial, but F5p is preferentially active during </a:t>
            </a:r>
            <a:r>
              <a:rPr lang="en-US" baseline="0" dirty="0" err="1"/>
              <a:t>peri</a:t>
            </a:r>
            <a:r>
              <a:rPr lang="en-US" baseline="0" dirty="0"/>
              <a:t>-movement epochs</a:t>
            </a:r>
          </a:p>
          <a:p>
            <a:r>
              <a:rPr lang="en-US" baseline="0" dirty="0"/>
              <a:t>Supporting the broader notion of a </a:t>
            </a:r>
            <a:r>
              <a:rPr lang="en-US" baseline="0" dirty="0" err="1"/>
              <a:t>visuo</a:t>
            </a:r>
            <a:r>
              <a:rPr lang="en-US" baseline="0" dirty="0"/>
              <a:t>-motor gradient within the frontal cortices</a:t>
            </a:r>
          </a:p>
          <a:p>
            <a:r>
              <a:rPr lang="en-US" baseline="0" dirty="0"/>
              <a:t>(Despite the counterintuitive near-to-far gradient in their visual responses)</a:t>
            </a:r>
          </a:p>
          <a:p>
            <a:endParaRPr lang="en-US" baseline="0" dirty="0"/>
          </a:p>
          <a:p>
            <a:r>
              <a:rPr lang="en-US" baseline="0" dirty="0"/>
              <a:t>They aren’t super specific about what exactly these numbers mean, though. Number of “significantly active” ones? Based on what criterion? (e.g., alpha = 0.01?)</a:t>
            </a:r>
          </a:p>
          <a:p>
            <a:endParaRPr lang="en-US" baseline="0" dirty="0"/>
          </a:p>
          <a:p>
            <a:r>
              <a:rPr lang="en-US" baseline="0" dirty="0"/>
              <a:t>IMPORTANT NOTE: older literature on this stuff suggests the lift &amp; pull selectivity may actually be somatosensory in nature? </a:t>
            </a:r>
            <a:r>
              <a:rPr lang="en-US" baseline="0" dirty="0" err="1"/>
              <a:t>Rizzolatti’s</a:t>
            </a:r>
            <a:r>
              <a:rPr lang="en-US" baseline="0" dirty="0"/>
              <a:t> classic papers (as in, pre-mirror-neuron classic papers) note that, particularly in post-arcuate areas, one sees loads of somatosensory responses. So this could just as easily be a “touch” effect as it is a “motor” effect (to the extent there is a massive difference between F5a and F5p, that is)</a:t>
            </a:r>
          </a:p>
          <a:p>
            <a:endParaRPr lang="en-US" baseline="0" dirty="0"/>
          </a:p>
          <a:p>
            <a:r>
              <a:rPr lang="en-US" baseline="0" dirty="0"/>
              <a:t>Note: although fewer F5p neurons are active during the “go cue” period</a:t>
            </a:r>
          </a:p>
        </p:txBody>
      </p:sp>
      <p:sp>
        <p:nvSpPr>
          <p:cNvPr id="4" name="Slide Number Placeholder 3"/>
          <p:cNvSpPr>
            <a:spLocks noGrp="1"/>
          </p:cNvSpPr>
          <p:nvPr>
            <p:ph type="sldNum" sz="quarter" idx="10"/>
          </p:nvPr>
        </p:nvSpPr>
        <p:spPr/>
        <p:txBody>
          <a:bodyPr/>
          <a:lstStyle/>
          <a:p>
            <a:fld id="{C045881A-AB05-4172-8CB2-6636B1E2BADA}" type="slidenum">
              <a:rPr lang="de-DE" smtClean="0"/>
              <a:pPr/>
              <a:t>26</a:t>
            </a:fld>
            <a:endParaRPr lang="de-DE"/>
          </a:p>
        </p:txBody>
      </p:sp>
    </p:spTree>
    <p:extLst>
      <p:ext uri="{BB962C8B-B14F-4D97-AF65-F5344CB8AC3E}">
        <p14:creationId xmlns:p14="http://schemas.microsoft.com/office/powerpoint/2010/main" val="64154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45B (N = 114), F5a (N = 89) and F5p (N = 77)</a:t>
            </a:r>
          </a:p>
          <a:p>
            <a:endParaRPr lang="pt-BR" dirty="0"/>
          </a:p>
          <a:p>
            <a:r>
              <a:rPr lang="en-US" dirty="0"/>
              <a:t>Numbers for each monkey, in order of 45B / F5a / F5p:</a:t>
            </a:r>
          </a:p>
          <a:p>
            <a:r>
              <a:rPr lang="en-US" dirty="0"/>
              <a:t>Monkey 1: 57 / 45 / 44</a:t>
            </a:r>
          </a:p>
          <a:p>
            <a:r>
              <a:rPr lang="en-US" dirty="0"/>
              <a:t>Monkey 2: 57 / 44 / 33</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These are all based on significant terms in each</a:t>
            </a:r>
            <a:r>
              <a:rPr lang="en-US" baseline="0" dirty="0"/>
              <a:t> neuron’s ANOVA (alpha = ???)</a:t>
            </a:r>
            <a:endParaRPr lang="en-US" dirty="0"/>
          </a:p>
          <a:p>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27</a:t>
            </a:fld>
            <a:endParaRPr lang="de-DE"/>
          </a:p>
        </p:txBody>
      </p:sp>
    </p:spTree>
    <p:extLst>
      <p:ext uri="{BB962C8B-B14F-4D97-AF65-F5344CB8AC3E}">
        <p14:creationId xmlns:p14="http://schemas.microsoft.com/office/powerpoint/2010/main" val="2632793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I don’t think we learned anything new.</a:t>
            </a:r>
          </a:p>
          <a:p>
            <a:endParaRPr lang="en-US" dirty="0"/>
          </a:p>
          <a:p>
            <a:r>
              <a:rPr lang="en-US" dirty="0"/>
              <a:t>The only things I trust are the affirmations of old ideas.</a:t>
            </a:r>
          </a:p>
          <a:p>
            <a:endParaRPr lang="en-US" dirty="0"/>
          </a:p>
          <a:p>
            <a:r>
              <a:rPr lang="en-US" dirty="0"/>
              <a:t>It </a:t>
            </a:r>
            <a:r>
              <a:rPr lang="en-US" i="1" dirty="0"/>
              <a:t>does </a:t>
            </a:r>
            <a:r>
              <a:rPr lang="en-US" i="0" dirty="0"/>
              <a:t>place a spotlight on area 45B, which is an </a:t>
            </a:r>
            <a:r>
              <a:rPr lang="en-US" i="1" dirty="0"/>
              <a:t>interesting </a:t>
            </a:r>
            <a:r>
              <a:rPr lang="en-US" i="0" dirty="0"/>
              <a:t>area to say the least, although its potential homology with human speech centers makes you wonder if its relationship to limb movements in macaques reveals a boundary beyond which macaques are no longer a good model organism.</a:t>
            </a:r>
          </a:p>
          <a:p>
            <a:endParaRPr lang="en-US" i="0" dirty="0"/>
          </a:p>
          <a:p>
            <a:r>
              <a:rPr lang="en-US" i="0" dirty="0"/>
              <a:t>And it </a:t>
            </a:r>
            <a:r>
              <a:rPr lang="en-US" i="1" dirty="0"/>
              <a:t>does </a:t>
            </a:r>
            <a:r>
              <a:rPr lang="en-US" i="0" dirty="0"/>
              <a:t>place a spotlight on the idea of a difference between anterior &amp; posterior F5 in terms of the balance of visual &amp; motor properties of their responses, which seems legit.</a:t>
            </a:r>
          </a:p>
          <a:p>
            <a:endParaRPr lang="en-US" dirty="0"/>
          </a:p>
          <a:p>
            <a:r>
              <a:rPr lang="en-US" dirty="0"/>
              <a:t>The novel finding (the reversed near-far preference gradient) I am </a:t>
            </a:r>
            <a:r>
              <a:rPr lang="en-US" i="1" dirty="0"/>
              <a:t>extremely </a:t>
            </a:r>
            <a:r>
              <a:rPr lang="en-US" i="0" dirty="0"/>
              <a:t>skeptical about. They’d need to fix their analysis to convince me of that.</a:t>
            </a:r>
          </a:p>
        </p:txBody>
      </p:sp>
      <p:sp>
        <p:nvSpPr>
          <p:cNvPr id="4" name="Slide Number Placeholder 3"/>
          <p:cNvSpPr>
            <a:spLocks noGrp="1"/>
          </p:cNvSpPr>
          <p:nvPr>
            <p:ph type="sldNum" sz="quarter" idx="5"/>
          </p:nvPr>
        </p:nvSpPr>
        <p:spPr/>
        <p:txBody>
          <a:bodyPr/>
          <a:lstStyle/>
          <a:p>
            <a:fld id="{C045881A-AB05-4172-8CB2-6636B1E2BADA}" type="slidenum">
              <a:rPr lang="de-DE" smtClean="0"/>
              <a:pPr/>
              <a:t>28</a:t>
            </a:fld>
            <a:endParaRPr lang="de-DE" dirty="0"/>
          </a:p>
        </p:txBody>
      </p:sp>
    </p:spTree>
    <p:extLst>
      <p:ext uri="{BB962C8B-B14F-4D97-AF65-F5344CB8AC3E}">
        <p14:creationId xmlns:p14="http://schemas.microsoft.com/office/powerpoint/2010/main" val="3355062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fixing their analysis, here is what those fixes might look like (and one experimental fix I think would be needed)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29</a:t>
            </a:fld>
            <a:endParaRPr lang="de-DE" dirty="0"/>
          </a:p>
        </p:txBody>
      </p:sp>
    </p:spTree>
    <p:extLst>
      <p:ext uri="{BB962C8B-B14F-4D97-AF65-F5344CB8AC3E}">
        <p14:creationId xmlns:p14="http://schemas.microsoft.com/office/powerpoint/2010/main" val="3053737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just wanted to let </a:t>
            </a:r>
            <a:r>
              <a:rPr lang="en-US" dirty="0" err="1"/>
              <a:t>y’all</a:t>
            </a:r>
            <a:r>
              <a:rPr lang="en-US" dirty="0"/>
              <a:t> know that this is just one of a </a:t>
            </a:r>
            <a:r>
              <a:rPr lang="en-US" i="1" dirty="0"/>
              <a:t>few</a:t>
            </a:r>
            <a:r>
              <a:rPr lang="en-US" dirty="0"/>
              <a:t> papers in the </a:t>
            </a:r>
            <a:r>
              <a:rPr lang="en-US" dirty="0" err="1"/>
              <a:t>Caprara</a:t>
            </a:r>
            <a:r>
              <a:rPr lang="en-US" dirty="0"/>
              <a:t>-Janssen pipeline, with another (which JUST got posted last week) being a reversible inactivation study with </a:t>
            </a:r>
            <a:r>
              <a:rPr lang="en-US" dirty="0" err="1"/>
              <a:t>muscimol</a:t>
            </a:r>
            <a:r>
              <a:rPr lang="en-US" dirty="0"/>
              <a:t> looking to further affirm the presence of a visuomotor gradient within frontal cortical areas</a:t>
            </a:r>
          </a:p>
          <a:p>
            <a:endParaRPr lang="en-US" dirty="0"/>
          </a:p>
          <a:p>
            <a:r>
              <a:rPr lang="en-US" dirty="0"/>
              <a:t>Another warning though: this, too, is pretty old-school</a:t>
            </a:r>
          </a:p>
        </p:txBody>
      </p:sp>
      <p:sp>
        <p:nvSpPr>
          <p:cNvPr id="4" name="Slide Number Placeholder 3"/>
          <p:cNvSpPr>
            <a:spLocks noGrp="1"/>
          </p:cNvSpPr>
          <p:nvPr>
            <p:ph type="sldNum" sz="quarter" idx="5"/>
          </p:nvPr>
        </p:nvSpPr>
        <p:spPr/>
        <p:txBody>
          <a:bodyPr/>
          <a:lstStyle/>
          <a:p>
            <a:fld id="{C045881A-AB05-4172-8CB2-6636B1E2BADA}" type="slidenum">
              <a:rPr lang="de-DE" smtClean="0"/>
              <a:pPr/>
              <a:t>30</a:t>
            </a:fld>
            <a:endParaRPr lang="de-DE" dirty="0"/>
          </a:p>
        </p:txBody>
      </p:sp>
    </p:spTree>
    <p:extLst>
      <p:ext uri="{BB962C8B-B14F-4D97-AF65-F5344CB8AC3E}">
        <p14:creationId xmlns:p14="http://schemas.microsoft.com/office/powerpoint/2010/main" val="218800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previous research (admittedly from this same group) has </a:t>
            </a:r>
            <a:r>
              <a:rPr lang="en-US" i="1" dirty="0"/>
              <a:t>suggested </a:t>
            </a:r>
            <a:r>
              <a:rPr lang="en-US" i="0" dirty="0"/>
              <a:t>an anatomical difference in how within- and out-of-reach objects are represented.</a:t>
            </a:r>
          </a:p>
          <a:p>
            <a:endParaRPr lang="en-US" i="0" dirty="0"/>
          </a:p>
          <a:p>
            <a:r>
              <a:rPr lang="en-US" i="0" dirty="0"/>
              <a:t>Specifically, entirely different cortical areas seem to be involved in the processing of peri- and extra-personal space.</a:t>
            </a:r>
          </a:p>
          <a:p>
            <a:endParaRPr lang="en-US" i="0" dirty="0"/>
          </a:p>
          <a:p>
            <a:r>
              <a:rPr lang="en-US" i="0" dirty="0"/>
              <a:t>(then explain the fMRI experiment you choose to highlight)</a:t>
            </a:r>
          </a:p>
        </p:txBody>
      </p:sp>
      <p:sp>
        <p:nvSpPr>
          <p:cNvPr id="4" name="Slide Number Placeholder 3"/>
          <p:cNvSpPr>
            <a:spLocks noGrp="1"/>
          </p:cNvSpPr>
          <p:nvPr>
            <p:ph type="sldNum" sz="quarter" idx="5"/>
          </p:nvPr>
        </p:nvSpPr>
        <p:spPr/>
        <p:txBody>
          <a:bodyPr/>
          <a:lstStyle/>
          <a:p>
            <a:fld id="{C045881A-AB05-4172-8CB2-6636B1E2BADA}" type="slidenum">
              <a:rPr lang="de-DE" smtClean="0"/>
              <a:pPr/>
              <a:t>3</a:t>
            </a:fld>
            <a:endParaRPr lang="de-DE"/>
          </a:p>
        </p:txBody>
      </p:sp>
    </p:spTree>
    <p:extLst>
      <p:ext uri="{BB962C8B-B14F-4D97-AF65-F5344CB8AC3E}">
        <p14:creationId xmlns:p14="http://schemas.microsoft.com/office/powerpoint/2010/main" val="2658930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case you think I’m a fuddy-duddy, this is the “new-school” paper I was considering doing. It’s pretty great in my opinion, it tears down the notion that saccadic suppression is necessarily some central process for stabilizing visual perception, instead noting that all suppression effects arise because the retina simply gets overloaded and “drops frames” during visual input arising from </a:t>
            </a:r>
            <a:r>
              <a:rPr lang="en-US" dirty="0" err="1"/>
              <a:t>hyperfast</a:t>
            </a:r>
            <a:r>
              <a:rPr lang="en-US" dirty="0"/>
              <a:t> saccade movements. By elimination the notion that central input has to be suppressing responses, it tears down the </a:t>
            </a:r>
            <a:r>
              <a:rPr lang="en-US" i="1" dirty="0"/>
              <a:t>one </a:t>
            </a:r>
            <a:r>
              <a:rPr lang="en-US" i="0" dirty="0"/>
              <a:t>example of a classic, stupid-simple “blanket suppression during movement” computation that one could point to. Internal models and attention are king!</a:t>
            </a:r>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31</a:t>
            </a:fld>
            <a:endParaRPr lang="de-DE" dirty="0"/>
          </a:p>
        </p:txBody>
      </p:sp>
    </p:spTree>
    <p:extLst>
      <p:ext uri="{BB962C8B-B14F-4D97-AF65-F5344CB8AC3E}">
        <p14:creationId xmlns:p14="http://schemas.microsoft.com/office/powerpoint/2010/main" val="3511948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previous research (admittedly from this same group) has </a:t>
            </a:r>
            <a:r>
              <a:rPr lang="en-US" i="1" dirty="0"/>
              <a:t>suggested </a:t>
            </a:r>
            <a:r>
              <a:rPr lang="en-US" i="0" dirty="0"/>
              <a:t>an anatomical difference in how within- and out-of-reach objects are represented.</a:t>
            </a:r>
          </a:p>
          <a:p>
            <a:endParaRPr lang="en-US" i="0" dirty="0"/>
          </a:p>
          <a:p>
            <a:r>
              <a:rPr lang="en-US" i="0" dirty="0"/>
              <a:t>Specifically, entirely different cortical areas seem to be involved in the processing of peri- and extra-personal space.</a:t>
            </a:r>
          </a:p>
          <a:p>
            <a:endParaRPr lang="en-US" i="0" dirty="0"/>
          </a:p>
          <a:p>
            <a:r>
              <a:rPr lang="en-US" i="0" dirty="0"/>
              <a:t>(then explain the fMRI experiment you choose to highlight)</a:t>
            </a:r>
          </a:p>
          <a:p>
            <a:endParaRPr lang="en-US" i="0" dirty="0"/>
          </a:p>
          <a:p>
            <a:r>
              <a:rPr lang="en-US" i="0" dirty="0"/>
              <a:t>mainly, we see</a:t>
            </a:r>
            <a:r>
              <a:rPr lang="en-US" i="0" baseline="0" dirty="0"/>
              <a:t> that they find a frontal preference for </a:t>
            </a:r>
            <a:r>
              <a:rPr lang="en-US" i="0" baseline="0" dirty="0" err="1"/>
              <a:t>peripersonal</a:t>
            </a:r>
            <a:r>
              <a:rPr lang="en-US" i="0" baseline="0" dirty="0"/>
              <a:t> space and a parietal preference for </a:t>
            </a:r>
            <a:r>
              <a:rPr lang="en-US" i="0" baseline="0" dirty="0" err="1"/>
              <a:t>extrapersonal</a:t>
            </a:r>
            <a:r>
              <a:rPr lang="en-US" i="0" baseline="0" dirty="0"/>
              <a:t> space</a:t>
            </a:r>
            <a:endParaRPr lang="en-US" i="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4</a:t>
            </a:fld>
            <a:endParaRPr lang="de-DE"/>
          </a:p>
        </p:txBody>
      </p:sp>
    </p:spTree>
    <p:extLst>
      <p:ext uri="{BB962C8B-B14F-4D97-AF65-F5344CB8AC3E}">
        <p14:creationId xmlns:p14="http://schemas.microsoft.com/office/powerpoint/2010/main" val="744363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this topic is relevant</a:t>
            </a:r>
            <a:r>
              <a:rPr lang="en-US" baseline="0" dirty="0"/>
              <a:t> for </a:t>
            </a:r>
            <a:r>
              <a:rPr lang="en-US" i="1" baseline="0" dirty="0"/>
              <a:t>me </a:t>
            </a:r>
            <a:r>
              <a:rPr lang="en-US" i="0" baseline="0" dirty="0"/>
              <a:t>(and the lab in general) is that they are thought to be an important factor in determining whether putative </a:t>
            </a:r>
            <a:r>
              <a:rPr lang="en-US" dirty="0"/>
              <a:t>“Mirror” neurons respond</a:t>
            </a:r>
            <a:r>
              <a:rPr lang="en-US" baseline="0" dirty="0"/>
              <a:t> to a presented object.</a:t>
            </a:r>
          </a:p>
          <a:p>
            <a:endParaRPr lang="en-US" baseline="0" dirty="0"/>
          </a:p>
          <a:p>
            <a:r>
              <a:rPr lang="en-US" baseline="0" dirty="0"/>
              <a:t>Among these putative mirror neurons, however, is a distribution of preferences for </a:t>
            </a:r>
            <a:r>
              <a:rPr lang="en-US" baseline="0" dirty="0" err="1"/>
              <a:t>peri</a:t>
            </a:r>
            <a:r>
              <a:rPr lang="en-US" baseline="0" dirty="0"/>
              <a:t>- and extra-personal space. One which doesn’t reflect the fMRI result suggesting a preference for </a:t>
            </a:r>
            <a:r>
              <a:rPr lang="en-US" baseline="0" dirty="0" err="1"/>
              <a:t>peri</a:t>
            </a:r>
            <a:r>
              <a:rPr lang="en-US" baseline="0" dirty="0"/>
              <a:t>-personal space in a lumped definition of premotor areas.</a:t>
            </a:r>
          </a:p>
          <a:p>
            <a:endParaRPr lang="en-US" baseline="0" dirty="0"/>
          </a:p>
          <a:p>
            <a:r>
              <a:rPr lang="en-US" baseline="0" dirty="0"/>
              <a:t>(Describe the Science paper here).</a:t>
            </a:r>
          </a:p>
          <a:p>
            <a:endParaRPr lang="en-US" baseline="0" dirty="0"/>
          </a:p>
          <a:p>
            <a:r>
              <a:rPr lang="en-US" baseline="0" dirty="0"/>
              <a:t>Note: panel C describes VISUAL trials.</a:t>
            </a:r>
          </a:p>
          <a:p>
            <a:endParaRPr lang="en-US" baseline="0" dirty="0"/>
          </a:p>
          <a:p>
            <a:r>
              <a:rPr lang="en-US" baseline="0" dirty="0"/>
              <a:t>(this paper also looks at near-but-blocked vs. far as similar measures of “outside of </a:t>
            </a:r>
            <a:r>
              <a:rPr lang="en-US" baseline="0" dirty="0" err="1"/>
              <a:t>peripersonal</a:t>
            </a:r>
            <a:r>
              <a:rPr lang="en-US" baseline="0" dirty="0"/>
              <a:t> space” and found some evidence to support that notion)</a:t>
            </a:r>
            <a:endParaRPr lang="en-US" dirty="0"/>
          </a:p>
        </p:txBody>
      </p:sp>
      <p:sp>
        <p:nvSpPr>
          <p:cNvPr id="4" name="Slide Number Placeholder 3"/>
          <p:cNvSpPr>
            <a:spLocks noGrp="1"/>
          </p:cNvSpPr>
          <p:nvPr>
            <p:ph type="sldNum" sz="quarter" idx="10"/>
          </p:nvPr>
        </p:nvSpPr>
        <p:spPr/>
        <p:txBody>
          <a:bodyPr/>
          <a:lstStyle/>
          <a:p>
            <a:fld id="{C045881A-AB05-4172-8CB2-6636B1E2BADA}" type="slidenum">
              <a:rPr lang="de-DE" smtClean="0"/>
              <a:pPr/>
              <a:t>5</a:t>
            </a:fld>
            <a:endParaRPr lang="de-DE"/>
          </a:p>
        </p:txBody>
      </p:sp>
    </p:spTree>
    <p:extLst>
      <p:ext uri="{BB962C8B-B14F-4D97-AF65-F5344CB8AC3E}">
        <p14:creationId xmlns:p14="http://schemas.microsoft.com/office/powerpoint/2010/main" val="824659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Peter Janssen, master “splitter” that he is, is looking throughout the frontal cortical areas to see if, for instance, the mixed preferences of putative mirror neurons in F5 may indeed reflect an </a:t>
            </a:r>
            <a:r>
              <a:rPr lang="en-US" i="1" baseline="0" dirty="0"/>
              <a:t>anatomical gradient </a:t>
            </a:r>
            <a:r>
              <a:rPr lang="en-US" baseline="0" dirty="0"/>
              <a:t>within frontal cortex.</a:t>
            </a:r>
          </a:p>
          <a:p>
            <a:endParaRPr lang="en-US" baseline="0" dirty="0"/>
          </a:p>
          <a:p>
            <a:r>
              <a:rPr lang="en-US" baseline="0" dirty="0"/>
              <a:t>Shown here is a schematic from a poster illustrating the Janssen proposed hierarchy that they’re working with in this paper.</a:t>
            </a:r>
          </a:p>
          <a:p>
            <a:endParaRPr lang="en-US" dirty="0"/>
          </a:p>
          <a:p>
            <a:r>
              <a:rPr lang="en-US" dirty="0"/>
              <a:t>F5: anterior and posterior subdivisions, which Peter Janssen believes are functionally distinct areas, with anterior being more “vision”-like and F5p being more “motor”-like</a:t>
            </a:r>
          </a:p>
          <a:p>
            <a:endParaRPr lang="en-US" dirty="0"/>
          </a:p>
          <a:p>
            <a:r>
              <a:rPr lang="en-US" dirty="0"/>
              <a:t>Area 45B: A strange area to be sure, which may or may not be homologous to human Area 45 (i.e., </a:t>
            </a:r>
            <a:r>
              <a:rPr lang="en-US" dirty="0" err="1"/>
              <a:t>Broca’s</a:t>
            </a:r>
            <a:r>
              <a:rPr lang="en-US" dirty="0"/>
              <a:t> area, i.e., the motor control of vocalizations and speech), but which seems in macaques to be primarily related to </a:t>
            </a:r>
            <a:r>
              <a:rPr lang="en-US" dirty="0" err="1"/>
              <a:t>visuomotor</a:t>
            </a:r>
            <a:r>
              <a:rPr lang="en-US" dirty="0"/>
              <a:t> grasping (and admittedly,</a:t>
            </a:r>
            <a:r>
              <a:rPr lang="en-US" baseline="0" dirty="0"/>
              <a:t> it </a:t>
            </a:r>
            <a:r>
              <a:rPr lang="en-US" i="0" baseline="0" dirty="0"/>
              <a:t>seems</a:t>
            </a:r>
            <a:r>
              <a:rPr lang="en-US" i="1" baseline="0" dirty="0"/>
              <a:t> </a:t>
            </a:r>
            <a:r>
              <a:rPr lang="en-US" i="0" baseline="0" dirty="0"/>
              <a:t>that speech processing is unilateral in humans, raising the question of what the other hemisphere might be doing with that cortical real estate)</a:t>
            </a:r>
          </a:p>
          <a:p>
            <a:endParaRPr lang="en-US" i="0" baseline="0" dirty="0"/>
          </a:p>
          <a:p>
            <a:r>
              <a:rPr lang="en-US" i="0" baseline="0" dirty="0"/>
              <a:t>This paper seems to be part of Irene </a:t>
            </a:r>
            <a:r>
              <a:rPr lang="en-US" i="0" baseline="0" dirty="0" err="1"/>
              <a:t>Caprara’s</a:t>
            </a:r>
            <a:r>
              <a:rPr lang="en-US" i="0" baseline="0" dirty="0"/>
              <a:t> overarching thesis project about area 45B in particular. They have a 2018 fMRI + </a:t>
            </a:r>
            <a:r>
              <a:rPr lang="en-US" i="0" baseline="0" dirty="0" err="1"/>
              <a:t>ephys</a:t>
            </a:r>
            <a:r>
              <a:rPr lang="en-US" i="0" baseline="0" dirty="0"/>
              <a:t> paper about </a:t>
            </a:r>
            <a:r>
              <a:rPr lang="en-US" i="1" baseline="0" dirty="0"/>
              <a:t>visual</a:t>
            </a:r>
            <a:r>
              <a:rPr lang="en-US" i="0" baseline="0" dirty="0"/>
              <a:t> responses in area 45B.</a:t>
            </a:r>
          </a:p>
          <a:p>
            <a:endParaRPr lang="en-US" i="0" baseline="0" dirty="0"/>
          </a:p>
          <a:p>
            <a:r>
              <a:rPr lang="en-US" i="0" baseline="0" dirty="0"/>
              <a:t>(Image credit: </a:t>
            </a:r>
            <a:r>
              <a:rPr lang="en-US" i="0" baseline="0" dirty="0" err="1"/>
              <a:t>Caprara</a:t>
            </a:r>
            <a:r>
              <a:rPr lang="en-US" i="0" baseline="0" dirty="0"/>
              <a:t>, </a:t>
            </a:r>
            <a:r>
              <a:rPr lang="en-US" i="0" baseline="0" dirty="0" err="1"/>
              <a:t>Stockem</a:t>
            </a:r>
            <a:r>
              <a:rPr lang="en-US" i="0" baseline="0" dirty="0"/>
              <a:t>, and Janssen 2018 Effect of viewing distance on object responses in macaque areas 45b and F5 </a:t>
            </a:r>
            <a:r>
              <a:rPr lang="en-US" i="1" baseline="0" dirty="0"/>
              <a:t>Neuroscience 2018 poster</a:t>
            </a:r>
            <a:r>
              <a:rPr lang="en-US" i="0" baseline="0" dirty="0"/>
              <a:t>)</a:t>
            </a:r>
            <a:endParaRPr lang="en-US" i="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6</a:t>
            </a:fld>
            <a:endParaRPr lang="de-DE"/>
          </a:p>
        </p:txBody>
      </p:sp>
    </p:spTree>
    <p:extLst>
      <p:ext uri="{BB962C8B-B14F-4D97-AF65-F5344CB8AC3E}">
        <p14:creationId xmlns:p14="http://schemas.microsoft.com/office/powerpoint/2010/main" val="2581409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present the conclusions they make first, THEN discuss the methods &amp; analyses that brought them here. Just like a math or logic paper would do it.</a:t>
            </a:r>
          </a:p>
          <a:p>
            <a:endParaRPr lang="en-US" dirty="0"/>
          </a:p>
          <a:p>
            <a:r>
              <a:rPr lang="en-US" dirty="0"/>
              <a:t>Spoiler, though: these conclusions are filtered through my own interpretations! And I really did not like the paper!</a:t>
            </a:r>
          </a:p>
          <a:p>
            <a:endParaRPr lang="en-US" dirty="0"/>
          </a:p>
          <a:p>
            <a:r>
              <a:rPr lang="en-US" dirty="0"/>
              <a:t>Contrary to the most common piece of advice about scientific communication, we’re not </a:t>
            </a:r>
            <a:r>
              <a:rPr lang="en-US" i="1" dirty="0"/>
              <a:t>actually</a:t>
            </a:r>
            <a:r>
              <a:rPr lang="en-US" dirty="0"/>
              <a:t> here to tell a story, we’re here to critically assess scientific claims. And putting the conclusions up front helps guide our ability to critically assess what’s going on.</a:t>
            </a:r>
          </a:p>
        </p:txBody>
      </p:sp>
      <p:sp>
        <p:nvSpPr>
          <p:cNvPr id="4" name="Slide Number Placeholder 3"/>
          <p:cNvSpPr>
            <a:spLocks noGrp="1"/>
          </p:cNvSpPr>
          <p:nvPr>
            <p:ph type="sldNum" sz="quarter" idx="5"/>
          </p:nvPr>
        </p:nvSpPr>
        <p:spPr/>
        <p:txBody>
          <a:bodyPr/>
          <a:lstStyle/>
          <a:p>
            <a:fld id="{C045881A-AB05-4172-8CB2-6636B1E2BADA}" type="slidenum">
              <a:rPr lang="de-DE" smtClean="0"/>
              <a:pPr/>
              <a:t>7</a:t>
            </a:fld>
            <a:endParaRPr lang="de-DE"/>
          </a:p>
        </p:txBody>
      </p:sp>
    </p:spTree>
    <p:extLst>
      <p:ext uri="{BB962C8B-B14F-4D97-AF65-F5344CB8AC3E}">
        <p14:creationId xmlns:p14="http://schemas.microsoft.com/office/powerpoint/2010/main" val="2357621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present the conclusions they make first, THEN discuss the methods &amp; analyses that brought them here. Just like a math or logic paper would do it.</a:t>
            </a:r>
          </a:p>
          <a:p>
            <a:endParaRPr lang="en-US" dirty="0"/>
          </a:p>
          <a:p>
            <a:r>
              <a:rPr lang="en-US" dirty="0"/>
              <a:t>Spoiler, though: these conclusions are filtered through my own interpretations! And I really did not like </a:t>
            </a:r>
            <a:r>
              <a:rPr lang="en-US"/>
              <a:t>the paper!</a:t>
            </a:r>
            <a:endParaRPr lang="en-US" dirty="0"/>
          </a:p>
          <a:p>
            <a:endParaRPr lang="en-US" dirty="0"/>
          </a:p>
          <a:p>
            <a:r>
              <a:rPr lang="en-US" dirty="0"/>
              <a:t>Contrary to the most common piece of advice about scientific communication, we’re not </a:t>
            </a:r>
            <a:r>
              <a:rPr lang="en-US" i="1" dirty="0"/>
              <a:t>actually</a:t>
            </a:r>
            <a:r>
              <a:rPr lang="en-US" dirty="0"/>
              <a:t> here to tell a story, we’re here to critically assess scientific claims. And putting the conclusions up front helps guide our ability to critically assess what’s going on.</a:t>
            </a:r>
          </a:p>
        </p:txBody>
      </p:sp>
      <p:sp>
        <p:nvSpPr>
          <p:cNvPr id="4" name="Slide Number Placeholder 3"/>
          <p:cNvSpPr>
            <a:spLocks noGrp="1"/>
          </p:cNvSpPr>
          <p:nvPr>
            <p:ph type="sldNum" sz="quarter" idx="5"/>
          </p:nvPr>
        </p:nvSpPr>
        <p:spPr/>
        <p:txBody>
          <a:bodyPr/>
          <a:lstStyle/>
          <a:p>
            <a:fld id="{C045881A-AB05-4172-8CB2-6636B1E2BADA}" type="slidenum">
              <a:rPr lang="de-DE" smtClean="0"/>
              <a:pPr/>
              <a:t>8</a:t>
            </a:fld>
            <a:endParaRPr lang="de-DE"/>
          </a:p>
        </p:txBody>
      </p:sp>
    </p:spTree>
    <p:extLst>
      <p:ext uri="{BB962C8B-B14F-4D97-AF65-F5344CB8AC3E}">
        <p14:creationId xmlns:p14="http://schemas.microsoft.com/office/powerpoint/2010/main" val="170615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2 monkeys, only 1 of them is being shown here</a:t>
            </a:r>
          </a:p>
          <a:p>
            <a:r>
              <a:rPr lang="en-US" baseline="0" dirty="0"/>
              <a:t>They accessed all 3 areas from the same chamber in each monkey. Using standard old-school tungsten glass-insulated single-contact electrodes.</a:t>
            </a:r>
          </a:p>
          <a:p>
            <a:r>
              <a:rPr lang="en-US" baseline="0" dirty="0"/>
              <a:t>They show these MRIs to show that the positioning of their electrodes was indeed appropriate to reach the areas they were targeting.</a:t>
            </a:r>
          </a:p>
          <a:p>
            <a:endParaRPr lang="en-US" baseline="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9</a:t>
            </a:fld>
            <a:endParaRPr lang="de-DE"/>
          </a:p>
        </p:txBody>
      </p:sp>
    </p:spTree>
    <p:extLst>
      <p:ext uri="{BB962C8B-B14F-4D97-AF65-F5344CB8AC3E}">
        <p14:creationId xmlns:p14="http://schemas.microsoft.com/office/powerpoint/2010/main" val="11302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PZ Titelfolie">
    <p:spTree>
      <p:nvGrpSpPr>
        <p:cNvPr id="1" name=""/>
        <p:cNvGrpSpPr/>
        <p:nvPr/>
      </p:nvGrpSpPr>
      <p:grpSpPr>
        <a:xfrm>
          <a:off x="0" y="0"/>
          <a:ext cx="0" cy="0"/>
          <a:chOff x="0" y="0"/>
          <a:chExt cx="0" cy="0"/>
        </a:xfrm>
      </p:grpSpPr>
      <p:pic>
        <p:nvPicPr>
          <p:cNvPr id="14" name="Picture 2" descr="Y:\Ordnerstruktur\Projekte\laufende Projekte\DPZ (NP)\Design\Neues DPZ-CD\Fotos_Grafiken\Gestaltungselement\DPZ_Gestaltungselement_grau20.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949280" y="-1179512"/>
            <a:ext cx="9720572" cy="9720572"/>
          </a:xfrm>
          <a:prstGeom prst="rect">
            <a:avLst/>
          </a:prstGeom>
          <a:noFill/>
          <a:extLst>
            <a:ext uri="{909E8E84-426E-40dd-AFC4-6F175D3DCCD1}">
              <a14:hiddenFill xmlns="" xmlns:a14="http://schemas.microsoft.com/office/drawing/2010/main">
                <a:solidFill>
                  <a:srgbClr val="FFFFFF"/>
                </a:solidFill>
              </a14:hiddenFill>
            </a:ext>
          </a:extLst>
        </p:spPr>
      </p:pic>
      <p:sp>
        <p:nvSpPr>
          <p:cNvPr id="12290" name="Rectangle 2"/>
          <p:cNvSpPr>
            <a:spLocks noGrp="1" noChangeArrowheads="1"/>
          </p:cNvSpPr>
          <p:nvPr>
            <p:ph type="ctrTitle"/>
          </p:nvPr>
        </p:nvSpPr>
        <p:spPr>
          <a:xfrm>
            <a:off x="3712146" y="2826140"/>
            <a:ext cx="4104456" cy="1046758"/>
          </a:xfrm>
        </p:spPr>
        <p:txBody>
          <a:bodyPr/>
          <a:lstStyle>
            <a:lvl1pPr>
              <a:defRPr sz="2800">
                <a:solidFill>
                  <a:srgbClr val="009A44"/>
                </a:solidFill>
              </a:defRPr>
            </a:lvl1pPr>
          </a:lstStyle>
          <a:p>
            <a:pPr lvl="0"/>
            <a:r>
              <a:rPr lang="de-DE" noProof="0" dirty="0"/>
              <a:t>Titelmasterformat durch Klicken bearbeiten</a:t>
            </a:r>
          </a:p>
        </p:txBody>
      </p:sp>
      <p:sp>
        <p:nvSpPr>
          <p:cNvPr id="12291" name="Rectangle 3"/>
          <p:cNvSpPr>
            <a:spLocks noGrp="1" noChangeArrowheads="1"/>
          </p:cNvSpPr>
          <p:nvPr>
            <p:ph type="subTitle" idx="1"/>
          </p:nvPr>
        </p:nvSpPr>
        <p:spPr>
          <a:xfrm>
            <a:off x="3712146" y="3933056"/>
            <a:ext cx="4748286" cy="1536576"/>
          </a:xfrm>
        </p:spPr>
        <p:txBody>
          <a:bodyPr/>
          <a:lstStyle>
            <a:lvl1pPr marL="0" indent="0">
              <a:buFont typeface="Wingdings" pitchFamily="2" charset="2"/>
              <a:buNone/>
              <a:defRPr sz="2000">
                <a:solidFill>
                  <a:schemeClr val="tx1"/>
                </a:solidFill>
              </a:defRPr>
            </a:lvl1pPr>
          </a:lstStyle>
          <a:p>
            <a:pPr lvl="0"/>
            <a:r>
              <a:rPr lang="de-DE" noProof="0" dirty="0"/>
              <a:t>Formatvorlage des Untertitelmasters durch Klicken bearbeiten</a:t>
            </a:r>
          </a:p>
        </p:txBody>
      </p:sp>
      <p:pic>
        <p:nvPicPr>
          <p:cNvPr id="2050" name="Picture 2" descr="Y:\Ordnerstruktur\Projekte\laufende Projekte\DPZ (NP)\Design\Neues DPZ-CD\Logo\Logo_andere Formate_Final\cmyk\mit Schriftzug\emf\Logo-DPZ.emf"/>
          <p:cNvPicPr>
            <a:picLocks noChangeAspect="1" noChangeArrowheads="1"/>
          </p:cNvPicPr>
          <p:nvPr userDrawn="1"/>
        </p:nvPicPr>
        <p:blipFill>
          <a:blip r:embed="rId3" cstate="print"/>
          <a:stretch>
            <a:fillRect/>
          </a:stretch>
        </p:blipFill>
        <p:spPr bwMode="auto">
          <a:xfrm>
            <a:off x="6179260" y="332656"/>
            <a:ext cx="2513650" cy="160623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Grafik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84000" y="6112800"/>
            <a:ext cx="1005291" cy="6804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PZ Folgeseite">
    <p:spTree>
      <p:nvGrpSpPr>
        <p:cNvPr id="1" name=""/>
        <p:cNvGrpSpPr/>
        <p:nvPr/>
      </p:nvGrpSpPr>
      <p:grpSpPr>
        <a:xfrm>
          <a:off x="0" y="0"/>
          <a:ext cx="0" cy="0"/>
          <a:chOff x="0" y="0"/>
          <a:chExt cx="0" cy="0"/>
        </a:xfrm>
      </p:grpSpPr>
      <p:sp>
        <p:nvSpPr>
          <p:cNvPr id="2" name="Titel 1"/>
          <p:cNvSpPr>
            <a:spLocks noGrp="1"/>
          </p:cNvSpPr>
          <p:nvPr>
            <p:ph type="title"/>
          </p:nvPr>
        </p:nvSpPr>
        <p:spPr>
          <a:xfrm>
            <a:off x="748183" y="260648"/>
            <a:ext cx="6469063" cy="573087"/>
          </a:xfrm>
        </p:spPr>
        <p:txBody>
          <a:bodyPr/>
          <a:lstStyle/>
          <a:p>
            <a:r>
              <a:rPr lang="de-DE" dirty="0"/>
              <a:t>Titelmasterformat durch Klicken bearbeiten</a:t>
            </a:r>
          </a:p>
        </p:txBody>
      </p:sp>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4" name="Foliennummernplatzhalter 3"/>
          <p:cNvSpPr>
            <a:spLocks noGrp="1"/>
          </p:cNvSpPr>
          <p:nvPr>
            <p:ph type="sldNum" sz="quarter" idx="10"/>
          </p:nvPr>
        </p:nvSpPr>
        <p:spPr/>
        <p:txBody>
          <a:bodyPr/>
          <a:lstStyle>
            <a:lvl1pPr>
              <a:defRPr/>
            </a:lvl1pPr>
          </a:lstStyle>
          <a:p>
            <a:fld id="{2F6078F4-E63E-4AA0-B8D1-966A19A57BCF}" type="slidenum">
              <a:rPr lang="de-DE"/>
              <a:pPr/>
              <a:t>‹#›</a:t>
            </a:fld>
            <a:endParaRPr lang="de-DE" dirty="0"/>
          </a:p>
        </p:txBody>
      </p:sp>
    </p:spTree>
    <p:extLst>
      <p:ext uri="{BB962C8B-B14F-4D97-AF65-F5344CB8AC3E}">
        <p14:creationId xmlns:p14="http://schemas.microsoft.com/office/powerpoint/2010/main" val="5047034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hteck 1"/>
          <p:cNvSpPr/>
          <p:nvPr userDrawn="1"/>
        </p:nvSpPr>
        <p:spPr bwMode="auto">
          <a:xfrm>
            <a:off x="0" y="6453336"/>
            <a:ext cx="828092" cy="288032"/>
          </a:xfrm>
          <a:prstGeom prst="rect">
            <a:avLst/>
          </a:prstGeom>
          <a:solidFill>
            <a:srgbClr val="009A44"/>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de-DE" sz="1800" b="0" i="0" u="none" strike="noStrike" cap="none" normalizeH="0" baseline="0" dirty="0">
              <a:ln>
                <a:noFill/>
              </a:ln>
              <a:solidFill>
                <a:srgbClr val="4D4D4D"/>
              </a:solidFill>
              <a:effectLst/>
              <a:latin typeface="Arial" charset="0"/>
            </a:endParaRPr>
          </a:p>
        </p:txBody>
      </p:sp>
      <p:sp>
        <p:nvSpPr>
          <p:cNvPr id="11266" name="Rectangle 2"/>
          <p:cNvSpPr>
            <a:spLocks noGrp="1" noChangeArrowheads="1"/>
          </p:cNvSpPr>
          <p:nvPr>
            <p:ph type="title"/>
          </p:nvPr>
        </p:nvSpPr>
        <p:spPr bwMode="auto">
          <a:xfrm>
            <a:off x="755576" y="263625"/>
            <a:ext cx="6469063" cy="573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dirty="0"/>
              <a:t>Titelmasterformat durch Klicken bearbeiten</a:t>
            </a:r>
          </a:p>
        </p:txBody>
      </p:sp>
      <p:sp>
        <p:nvSpPr>
          <p:cNvPr id="11270" name="Line 6"/>
          <p:cNvSpPr>
            <a:spLocks noChangeShapeType="1"/>
          </p:cNvSpPr>
          <p:nvPr/>
        </p:nvSpPr>
        <p:spPr bwMode="auto">
          <a:xfrm>
            <a:off x="-252536" y="1124744"/>
            <a:ext cx="7920880" cy="0"/>
          </a:xfrm>
          <a:prstGeom prst="line">
            <a:avLst/>
          </a:prstGeom>
          <a:noFill/>
          <a:ln w="19050">
            <a:solidFill>
              <a:schemeClr val="tx1">
                <a:lumMod val="65000"/>
                <a:lumOff val="3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11271" name="Rectangle 7"/>
          <p:cNvSpPr>
            <a:spLocks noGrp="1" noChangeArrowheads="1"/>
          </p:cNvSpPr>
          <p:nvPr>
            <p:ph type="ftr" sz="quarter" idx="3"/>
          </p:nvPr>
        </p:nvSpPr>
        <p:spPr bwMode="auto">
          <a:xfrm>
            <a:off x="1581150" y="6464300"/>
            <a:ext cx="5832475"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4D4D4D"/>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de-DE" dirty="0"/>
          </a:p>
        </p:txBody>
      </p:sp>
      <p:sp>
        <p:nvSpPr>
          <p:cNvPr id="11275" name="Rectangle 11"/>
          <p:cNvSpPr>
            <a:spLocks noGrp="1" noChangeArrowheads="1"/>
          </p:cNvSpPr>
          <p:nvPr>
            <p:ph type="body" idx="1"/>
          </p:nvPr>
        </p:nvSpPr>
        <p:spPr bwMode="auto">
          <a:xfrm>
            <a:off x="745505" y="1495325"/>
            <a:ext cx="7345362"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t>Textmasterformate </a:t>
            </a:r>
            <a:r>
              <a:rPr lang="de-DE" dirty="0"/>
              <a:t>durch Klicken bearbeiten</a:t>
            </a:r>
          </a:p>
          <a:p>
            <a:pPr lvl="1"/>
            <a:r>
              <a:rPr lang="de-DE" dirty="0"/>
              <a:t>Zweite Ebene</a:t>
            </a:r>
          </a:p>
          <a:p>
            <a:pPr lvl="2"/>
            <a:r>
              <a:rPr lang="de-DE" dirty="0"/>
              <a:t>Dritte Ebene</a:t>
            </a:r>
          </a:p>
          <a:p>
            <a:pPr lvl="3"/>
            <a:r>
              <a:rPr lang="de-DE" dirty="0"/>
              <a:t>Vierte Ebene</a:t>
            </a:r>
          </a:p>
          <a:p>
            <a:pPr lvl="4"/>
            <a:r>
              <a:rPr lang="de-DE" dirty="0"/>
              <a:t>Fünfte</a:t>
            </a:r>
          </a:p>
          <a:p>
            <a:pPr lvl="4"/>
            <a:r>
              <a:rPr lang="de-DE" dirty="0"/>
              <a:t> Ebene</a:t>
            </a:r>
          </a:p>
        </p:txBody>
      </p:sp>
      <p:pic>
        <p:nvPicPr>
          <p:cNvPr id="1026" name="Picture 2" descr="Y:\Ordnerstruktur\Projekte\laufende Projekte\DPZ (NP)\Design\Neues DPZ-CD\Logo\Logo_andere Formate_Final\cmyk\ohne Schriftzug\emf\Logo-DPZ.emf"/>
          <p:cNvPicPr>
            <a:picLocks noChangeAspect="1" noChangeArrowheads="1"/>
          </p:cNvPicPr>
          <p:nvPr userDrawn="1"/>
        </p:nvPicPr>
        <p:blipFill>
          <a:blip r:embed="rId4" cstate="print"/>
          <a:stretch>
            <a:fillRect/>
          </a:stretch>
        </p:blipFill>
        <p:spPr bwMode="auto">
          <a:xfrm>
            <a:off x="7668344" y="178423"/>
            <a:ext cx="1260227" cy="845369"/>
          </a:xfrm>
          <a:prstGeom prst="rect">
            <a:avLst/>
          </a:prstGeom>
          <a:noFill/>
          <a:extLst>
            <a:ext uri="{909E8E84-426E-40dd-AFC4-6F175D3DCCD1}">
              <a14:hiddenFill xmlns="" xmlns:a14="http://schemas.microsoft.com/office/drawing/2010/main">
                <a:solidFill>
                  <a:srgbClr val="FFFFFF"/>
                </a:solidFill>
              </a14:hiddenFill>
            </a:ext>
          </a:extLst>
        </p:spPr>
      </p:pic>
      <p:sp>
        <p:nvSpPr>
          <p:cNvPr id="11268" name="Rectangle 4"/>
          <p:cNvSpPr>
            <a:spLocks noGrp="1" noChangeArrowheads="1"/>
          </p:cNvSpPr>
          <p:nvPr>
            <p:ph type="sldNum" sz="quarter" idx="4"/>
          </p:nvPr>
        </p:nvSpPr>
        <p:spPr bwMode="auto">
          <a:xfrm>
            <a:off x="-1454026" y="6453336"/>
            <a:ext cx="2133600" cy="39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solidFill>
                  <a:schemeClr val="bg1"/>
                </a:solidFill>
              </a:defRPr>
            </a:lvl1pPr>
          </a:lstStyle>
          <a:p>
            <a:fld id="{DF3E0165-EB73-48AD-AEF8-8E221AA3BE02}" type="slidenum">
              <a:rPr lang="de-DE" smtClean="0"/>
              <a:pPr/>
              <a:t>‹#›</a:t>
            </a:fld>
            <a:endParaRPr lang="de-DE" dirty="0"/>
          </a:p>
        </p:txBody>
      </p:sp>
      <p:pic>
        <p:nvPicPr>
          <p:cNvPr id="5" name="Grafik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884000" y="6112800"/>
            <a:ext cx="1005291" cy="6804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4" r:id="rId2"/>
  </p:sldLayoutIdLst>
  <p:hf hdr="0" ftr="0" dt="0"/>
  <p:txStyles>
    <p:titleStyle>
      <a:lvl1pPr algn="l" rtl="0" eaLnBrk="1" fontAlgn="base" hangingPunct="1">
        <a:spcBef>
          <a:spcPct val="0"/>
        </a:spcBef>
        <a:spcAft>
          <a:spcPct val="0"/>
        </a:spcAft>
        <a:defRPr sz="2400">
          <a:solidFill>
            <a:schemeClr val="tx1"/>
          </a:solidFill>
          <a:latin typeface="+mj-lt"/>
          <a:ea typeface="+mj-ea"/>
          <a:cs typeface="+mj-cs"/>
        </a:defRPr>
      </a:lvl1pPr>
      <a:lvl2pPr algn="l" rtl="0" eaLnBrk="1" fontAlgn="base" hangingPunct="1">
        <a:spcBef>
          <a:spcPct val="0"/>
        </a:spcBef>
        <a:spcAft>
          <a:spcPct val="0"/>
        </a:spcAft>
        <a:defRPr sz="2400">
          <a:solidFill>
            <a:srgbClr val="001E46"/>
          </a:solidFill>
          <a:latin typeface="Arial" charset="0"/>
        </a:defRPr>
      </a:lvl2pPr>
      <a:lvl3pPr algn="l" rtl="0" eaLnBrk="1" fontAlgn="base" hangingPunct="1">
        <a:spcBef>
          <a:spcPct val="0"/>
        </a:spcBef>
        <a:spcAft>
          <a:spcPct val="0"/>
        </a:spcAft>
        <a:defRPr sz="2400">
          <a:solidFill>
            <a:srgbClr val="001E46"/>
          </a:solidFill>
          <a:latin typeface="Arial" charset="0"/>
        </a:defRPr>
      </a:lvl3pPr>
      <a:lvl4pPr algn="l" rtl="0" eaLnBrk="1" fontAlgn="base" hangingPunct="1">
        <a:spcBef>
          <a:spcPct val="0"/>
        </a:spcBef>
        <a:spcAft>
          <a:spcPct val="0"/>
        </a:spcAft>
        <a:defRPr sz="2400">
          <a:solidFill>
            <a:srgbClr val="001E46"/>
          </a:solidFill>
          <a:latin typeface="Arial" charset="0"/>
        </a:defRPr>
      </a:lvl4pPr>
      <a:lvl5pPr algn="l" rtl="0" eaLnBrk="1" fontAlgn="base" hangingPunct="1">
        <a:spcBef>
          <a:spcPct val="0"/>
        </a:spcBef>
        <a:spcAft>
          <a:spcPct val="0"/>
        </a:spcAft>
        <a:defRPr sz="2400">
          <a:solidFill>
            <a:srgbClr val="001E46"/>
          </a:solidFill>
          <a:latin typeface="Arial" charset="0"/>
        </a:defRPr>
      </a:lvl5pPr>
      <a:lvl6pPr marL="457200" algn="l" rtl="0" eaLnBrk="1" fontAlgn="base" hangingPunct="1">
        <a:spcBef>
          <a:spcPct val="0"/>
        </a:spcBef>
        <a:spcAft>
          <a:spcPct val="0"/>
        </a:spcAft>
        <a:defRPr sz="2400">
          <a:solidFill>
            <a:srgbClr val="001E46"/>
          </a:solidFill>
          <a:latin typeface="Arial" charset="0"/>
        </a:defRPr>
      </a:lvl6pPr>
      <a:lvl7pPr marL="914400" algn="l" rtl="0" eaLnBrk="1" fontAlgn="base" hangingPunct="1">
        <a:spcBef>
          <a:spcPct val="0"/>
        </a:spcBef>
        <a:spcAft>
          <a:spcPct val="0"/>
        </a:spcAft>
        <a:defRPr sz="2400">
          <a:solidFill>
            <a:srgbClr val="001E46"/>
          </a:solidFill>
          <a:latin typeface="Arial" charset="0"/>
        </a:defRPr>
      </a:lvl7pPr>
      <a:lvl8pPr marL="1371600" algn="l" rtl="0" eaLnBrk="1" fontAlgn="base" hangingPunct="1">
        <a:spcBef>
          <a:spcPct val="0"/>
        </a:spcBef>
        <a:spcAft>
          <a:spcPct val="0"/>
        </a:spcAft>
        <a:defRPr sz="2400">
          <a:solidFill>
            <a:srgbClr val="001E46"/>
          </a:solidFill>
          <a:latin typeface="Arial" charset="0"/>
        </a:defRPr>
      </a:lvl8pPr>
      <a:lvl9pPr marL="1828800" algn="l" rtl="0" eaLnBrk="1" fontAlgn="base" hangingPunct="1">
        <a:spcBef>
          <a:spcPct val="0"/>
        </a:spcBef>
        <a:spcAft>
          <a:spcPct val="0"/>
        </a:spcAft>
        <a:defRPr sz="2400">
          <a:solidFill>
            <a:srgbClr val="001E46"/>
          </a:solidFill>
          <a:latin typeface="Arial" charset="0"/>
        </a:defRPr>
      </a:lvl9pPr>
    </p:titleStyle>
    <p:bodyStyle>
      <a:lvl1pPr marL="176213" marR="0" indent="-176213" algn="l" defTabSz="914400" rtl="0" eaLnBrk="1" fontAlgn="base" latinLnBrk="0" hangingPunct="1">
        <a:lnSpc>
          <a:spcPct val="100000"/>
        </a:lnSpc>
        <a:spcBef>
          <a:spcPct val="20000"/>
        </a:spcBef>
        <a:spcAft>
          <a:spcPct val="0"/>
        </a:spcAft>
        <a:buClr>
          <a:srgbClr val="009A44"/>
        </a:buClr>
        <a:buSzTx/>
        <a:buFont typeface="Wingdings" pitchFamily="2" charset="2"/>
        <a:buChar char="§"/>
        <a:tabLst/>
        <a:defRPr>
          <a:solidFill>
            <a:schemeClr val="tx1"/>
          </a:solidFill>
          <a:latin typeface="+mn-lt"/>
          <a:ea typeface="+mn-ea"/>
          <a:cs typeface="+mn-cs"/>
        </a:defRPr>
      </a:lvl1pPr>
      <a:lvl2pPr marL="539750" indent="-184150" algn="l" rtl="0" eaLnBrk="1" fontAlgn="base" hangingPunct="1">
        <a:spcBef>
          <a:spcPct val="20000"/>
        </a:spcBef>
        <a:spcAft>
          <a:spcPct val="0"/>
        </a:spcAft>
        <a:buClr>
          <a:srgbClr val="001E46"/>
        </a:buClr>
        <a:buChar char="-"/>
        <a:defRPr>
          <a:solidFill>
            <a:schemeClr val="tx1"/>
          </a:solidFill>
          <a:latin typeface="+mn-lt"/>
        </a:defRPr>
      </a:lvl2pPr>
      <a:lvl3pPr marL="892175" indent="-173038" algn="l" rtl="0" eaLnBrk="1" fontAlgn="base" hangingPunct="1">
        <a:spcBef>
          <a:spcPct val="20000"/>
        </a:spcBef>
        <a:spcAft>
          <a:spcPct val="0"/>
        </a:spcAft>
        <a:buClr>
          <a:srgbClr val="009A44"/>
        </a:buClr>
        <a:buChar char="•"/>
        <a:defRPr>
          <a:solidFill>
            <a:schemeClr val="tx1"/>
          </a:solidFill>
          <a:latin typeface="+mn-lt"/>
        </a:defRPr>
      </a:lvl3pPr>
      <a:lvl4pPr marL="1344613" indent="-268288" algn="l" rtl="0" eaLnBrk="1" fontAlgn="base" hangingPunct="1">
        <a:spcBef>
          <a:spcPct val="20000"/>
        </a:spcBef>
        <a:spcAft>
          <a:spcPct val="0"/>
        </a:spcAft>
        <a:buClr>
          <a:srgbClr val="001E46"/>
        </a:buClr>
        <a:buChar char="-"/>
        <a:defRPr>
          <a:solidFill>
            <a:schemeClr val="tx1"/>
          </a:solidFill>
          <a:latin typeface="+mn-lt"/>
        </a:defRPr>
      </a:lvl4pPr>
      <a:lvl5pPr marL="1711325" indent="-187325" algn="l" rtl="0" eaLnBrk="1" fontAlgn="base" hangingPunct="1">
        <a:spcBef>
          <a:spcPct val="20000"/>
        </a:spcBef>
        <a:spcAft>
          <a:spcPct val="0"/>
        </a:spcAft>
        <a:buClr>
          <a:srgbClr val="001E46"/>
        </a:buClr>
        <a:buFont typeface="Arial" charset="0"/>
        <a:buChar char="»"/>
        <a:defRPr>
          <a:solidFill>
            <a:schemeClr val="tx1"/>
          </a:solidFill>
          <a:latin typeface="+mn-lt"/>
        </a:defRPr>
      </a:lvl5pPr>
      <a:lvl6pPr marL="21685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6pPr>
      <a:lvl7pPr marL="26257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7pPr>
      <a:lvl8pPr marL="30829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8pPr>
      <a:lvl9pPr marL="35401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1835696" y="2996952"/>
            <a:ext cx="8064896" cy="1046758"/>
          </a:xfrm>
        </p:spPr>
        <p:txBody>
          <a:bodyPr/>
          <a:lstStyle/>
          <a:p>
            <a:r>
              <a:rPr lang="en-US" sz="2400" dirty="0"/>
              <a:t>Effect of viewing distance on object responses in macaque areas 45B, F5a and F5p</a:t>
            </a:r>
            <a:br>
              <a:rPr lang="en-US" sz="2000" dirty="0"/>
            </a:br>
            <a:endParaRPr lang="de-DE" sz="2000" dirty="0"/>
          </a:p>
        </p:txBody>
      </p:sp>
      <p:sp>
        <p:nvSpPr>
          <p:cNvPr id="2" name="Subtitle 1"/>
          <p:cNvSpPr>
            <a:spLocks noGrp="1"/>
          </p:cNvSpPr>
          <p:nvPr>
            <p:ph type="subTitle" idx="1"/>
          </p:nvPr>
        </p:nvSpPr>
        <p:spPr>
          <a:xfrm>
            <a:off x="3347864" y="4149080"/>
            <a:ext cx="5612382" cy="1536576"/>
          </a:xfrm>
        </p:spPr>
        <p:txBody>
          <a:bodyPr/>
          <a:lstStyle/>
          <a:p>
            <a:r>
              <a:rPr lang="en-US" sz="1600" dirty="0" err="1"/>
              <a:t>Capara</a:t>
            </a:r>
            <a:r>
              <a:rPr lang="en-US" sz="1600" dirty="0"/>
              <a:t> I</a:t>
            </a:r>
            <a:r>
              <a:rPr lang="en-US" sz="1600" baseline="30000" dirty="0"/>
              <a:t>1,2</a:t>
            </a:r>
            <a:r>
              <a:rPr lang="en-US" sz="1600" dirty="0"/>
              <a:t> and Janssen P</a:t>
            </a:r>
            <a:r>
              <a:rPr lang="en-US" sz="1600" baseline="30000" dirty="0"/>
              <a:t>1,2</a:t>
            </a:r>
            <a:r>
              <a:rPr lang="en-US" sz="1600" dirty="0"/>
              <a:t>, </a:t>
            </a:r>
            <a:r>
              <a:rPr lang="en-US" sz="1600" dirty="0" err="1"/>
              <a:t>bioRxiv</a:t>
            </a:r>
            <a:r>
              <a:rPr lang="en-US" sz="1600" dirty="0"/>
              <a:t> pre-print</a:t>
            </a:r>
          </a:p>
          <a:p>
            <a:r>
              <a:rPr lang="fi-FI" sz="1600" baseline="30000" dirty="0"/>
              <a:t>1</a:t>
            </a:r>
            <a:r>
              <a:rPr lang="fi-FI" sz="1600" dirty="0"/>
              <a:t>Laboratorium voor Neuro-en Psychofysiologie, Katholieke Universiteit Leuven</a:t>
            </a:r>
          </a:p>
          <a:p>
            <a:r>
              <a:rPr lang="fi-FI" sz="1600" baseline="30000" dirty="0"/>
              <a:t>2</a:t>
            </a:r>
            <a:r>
              <a:rPr lang="fi-FI" sz="1600" dirty="0"/>
              <a:t>The Leuven Brain Institute</a:t>
            </a:r>
          </a:p>
          <a:p>
            <a:endParaRPr lang="fi-FI" sz="1600" dirty="0"/>
          </a:p>
          <a:p>
            <a:r>
              <a:rPr lang="fi-FI" sz="1600" dirty="0"/>
              <a:t>Presented by: James Goodman</a:t>
            </a:r>
          </a:p>
          <a:p>
            <a:r>
              <a:rPr lang="fi-FI" sz="1600" dirty="0"/>
              <a:t>Neurobiology Journal Club</a:t>
            </a:r>
          </a:p>
          <a:p>
            <a:r>
              <a:rPr lang="fi-FI" sz="1600" dirty="0"/>
              <a:t>30.06.2020</a:t>
            </a:r>
          </a:p>
        </p:txBody>
      </p:sp>
    </p:spTree>
    <p:extLst>
      <p:ext uri="{BB962C8B-B14F-4D97-AF65-F5344CB8AC3E}">
        <p14:creationId xmlns:p14="http://schemas.microsoft.com/office/powerpoint/2010/main" val="1906531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a:t>
            </a:r>
          </a:p>
        </p:txBody>
      </p:sp>
      <p:sp>
        <p:nvSpPr>
          <p:cNvPr id="4" name="Slide Number Placeholder 3"/>
          <p:cNvSpPr>
            <a:spLocks noGrp="1"/>
          </p:cNvSpPr>
          <p:nvPr>
            <p:ph type="sldNum" sz="quarter" idx="10"/>
          </p:nvPr>
        </p:nvSpPr>
        <p:spPr/>
        <p:txBody>
          <a:bodyPr/>
          <a:lstStyle/>
          <a:p>
            <a:fld id="{2F6078F4-E63E-4AA0-B8D1-966A19A57BCF}" type="slidenum">
              <a:rPr lang="de-DE" smtClean="0"/>
              <a:pPr/>
              <a:t>10</a:t>
            </a:fld>
            <a:endParaRPr lang="de-D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660" y="1196752"/>
            <a:ext cx="6788681" cy="4896544"/>
          </a:xfrm>
          <a:prstGeom prst="rect">
            <a:avLst/>
          </a:prstGeom>
        </p:spPr>
      </p:pic>
    </p:spTree>
    <p:extLst>
      <p:ext uri="{BB962C8B-B14F-4D97-AF65-F5344CB8AC3E}">
        <p14:creationId xmlns:p14="http://schemas.microsoft.com/office/powerpoint/2010/main" val="553507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a:t>
            </a:r>
          </a:p>
        </p:txBody>
      </p:sp>
      <p:sp>
        <p:nvSpPr>
          <p:cNvPr id="4" name="Slide Number Placeholder 3"/>
          <p:cNvSpPr>
            <a:spLocks noGrp="1"/>
          </p:cNvSpPr>
          <p:nvPr>
            <p:ph type="sldNum" sz="quarter" idx="10"/>
          </p:nvPr>
        </p:nvSpPr>
        <p:spPr/>
        <p:txBody>
          <a:bodyPr/>
          <a:lstStyle/>
          <a:p>
            <a:fld id="{2F6078F4-E63E-4AA0-B8D1-966A19A57BCF}" type="slidenum">
              <a:rPr lang="de-DE" smtClean="0"/>
              <a:pPr/>
              <a:t>11</a:t>
            </a:fld>
            <a:endParaRPr lang="de-D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660" y="1196752"/>
            <a:ext cx="6788681" cy="4896544"/>
          </a:xfrm>
          <a:prstGeom prst="rect">
            <a:avLst/>
          </a:prstGeom>
        </p:spPr>
      </p:pic>
      <p:sp>
        <p:nvSpPr>
          <p:cNvPr id="3" name="Oval 2">
            <a:extLst>
              <a:ext uri="{FF2B5EF4-FFF2-40B4-BE49-F238E27FC236}">
                <a16:creationId xmlns:a16="http://schemas.microsoft.com/office/drawing/2014/main" id="{78A6B57E-760C-47CD-B15E-555E514E8456}"/>
              </a:ext>
            </a:extLst>
          </p:cNvPr>
          <p:cNvSpPr/>
          <p:nvPr/>
        </p:nvSpPr>
        <p:spPr bwMode="auto">
          <a:xfrm>
            <a:off x="3851920" y="1052736"/>
            <a:ext cx="1872208" cy="1728192"/>
          </a:xfrm>
          <a:prstGeom prst="ellipse">
            <a:avLst/>
          </a:prstGeom>
          <a:noFill/>
          <a:ln w="57150" cap="flat" cmpd="sng" algn="ctr">
            <a:solidFill>
              <a:srgbClr val="FFC0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4000967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C44B-39E5-4990-B71B-9F362B6D9CC1}"/>
              </a:ext>
            </a:extLst>
          </p:cNvPr>
          <p:cNvSpPr>
            <a:spLocks noGrp="1"/>
          </p:cNvSpPr>
          <p:nvPr>
            <p:ph type="title"/>
          </p:nvPr>
        </p:nvSpPr>
        <p:spPr/>
        <p:txBody>
          <a:bodyPr/>
          <a:lstStyle/>
          <a:p>
            <a:r>
              <a:rPr lang="en-US" dirty="0"/>
              <a:t>Example PSTHs during fixation task </a:t>
            </a:r>
          </a:p>
        </p:txBody>
      </p:sp>
      <p:sp>
        <p:nvSpPr>
          <p:cNvPr id="4" name="Slide Number Placeholder 3">
            <a:extLst>
              <a:ext uri="{FF2B5EF4-FFF2-40B4-BE49-F238E27FC236}">
                <a16:creationId xmlns:a16="http://schemas.microsoft.com/office/drawing/2014/main" id="{2338D026-8A0C-474E-B22F-0D8134942FED}"/>
              </a:ext>
            </a:extLst>
          </p:cNvPr>
          <p:cNvSpPr>
            <a:spLocks noGrp="1"/>
          </p:cNvSpPr>
          <p:nvPr>
            <p:ph type="sldNum" sz="quarter" idx="10"/>
          </p:nvPr>
        </p:nvSpPr>
        <p:spPr/>
        <p:txBody>
          <a:bodyPr/>
          <a:lstStyle/>
          <a:p>
            <a:fld id="{2F6078F4-E63E-4AA0-B8D1-966A19A57BCF}" type="slidenum">
              <a:rPr lang="de-DE" smtClean="0"/>
              <a:pPr/>
              <a:t>12</a:t>
            </a:fld>
            <a:endParaRPr lang="de-DE" dirty="0"/>
          </a:p>
        </p:txBody>
      </p:sp>
      <p:pic>
        <p:nvPicPr>
          <p:cNvPr id="5" name="Content Placeholder 6">
            <a:extLst>
              <a:ext uri="{FF2B5EF4-FFF2-40B4-BE49-F238E27FC236}">
                <a16:creationId xmlns:a16="http://schemas.microsoft.com/office/drawing/2014/main" id="{39AEA3D9-083D-440B-A7FF-7F0582AE402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519624" y="1196752"/>
            <a:ext cx="6104752" cy="5184575"/>
          </a:xfrm>
        </p:spPr>
      </p:pic>
    </p:spTree>
    <p:extLst>
      <p:ext uri="{BB962C8B-B14F-4D97-AF65-F5344CB8AC3E}">
        <p14:creationId xmlns:p14="http://schemas.microsoft.com/office/powerpoint/2010/main" val="51753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C44B-39E5-4990-B71B-9F362B6D9CC1}"/>
              </a:ext>
            </a:extLst>
          </p:cNvPr>
          <p:cNvSpPr>
            <a:spLocks noGrp="1"/>
          </p:cNvSpPr>
          <p:nvPr>
            <p:ph type="title"/>
          </p:nvPr>
        </p:nvSpPr>
        <p:spPr/>
        <p:txBody>
          <a:bodyPr/>
          <a:lstStyle/>
          <a:p>
            <a:r>
              <a:rPr lang="en-US" dirty="0"/>
              <a:t>Similar proportions of neurons with distance preferences across areas</a:t>
            </a:r>
          </a:p>
        </p:txBody>
      </p:sp>
      <p:sp>
        <p:nvSpPr>
          <p:cNvPr id="4" name="Slide Number Placeholder 3">
            <a:extLst>
              <a:ext uri="{FF2B5EF4-FFF2-40B4-BE49-F238E27FC236}">
                <a16:creationId xmlns:a16="http://schemas.microsoft.com/office/drawing/2014/main" id="{2338D026-8A0C-474E-B22F-0D8134942FED}"/>
              </a:ext>
            </a:extLst>
          </p:cNvPr>
          <p:cNvSpPr>
            <a:spLocks noGrp="1"/>
          </p:cNvSpPr>
          <p:nvPr>
            <p:ph type="sldNum" sz="quarter" idx="10"/>
          </p:nvPr>
        </p:nvSpPr>
        <p:spPr/>
        <p:txBody>
          <a:bodyPr/>
          <a:lstStyle/>
          <a:p>
            <a:fld id="{2F6078F4-E63E-4AA0-B8D1-966A19A57BCF}" type="slidenum">
              <a:rPr lang="de-DE" smtClean="0"/>
              <a:pPr/>
              <a:t>13</a:t>
            </a:fld>
            <a:endParaRPr lang="de-DE" dirty="0"/>
          </a:p>
        </p:txBody>
      </p:sp>
      <p:pic>
        <p:nvPicPr>
          <p:cNvPr id="7" name="Picture 6">
            <a:extLst>
              <a:ext uri="{FF2B5EF4-FFF2-40B4-BE49-F238E27FC236}">
                <a16:creationId xmlns:a16="http://schemas.microsoft.com/office/drawing/2014/main" id="{243AC705-49B6-4738-9D82-BAA556F83817}"/>
              </a:ext>
            </a:extLst>
          </p:cNvPr>
          <p:cNvPicPr>
            <a:picLocks noChangeAspect="1"/>
          </p:cNvPicPr>
          <p:nvPr/>
        </p:nvPicPr>
        <p:blipFill>
          <a:blip r:embed="rId3"/>
          <a:stretch>
            <a:fillRect/>
          </a:stretch>
        </p:blipFill>
        <p:spPr>
          <a:xfrm>
            <a:off x="0" y="2174899"/>
            <a:ext cx="9144000" cy="2508202"/>
          </a:xfrm>
          <a:prstGeom prst="rect">
            <a:avLst/>
          </a:prstGeom>
        </p:spPr>
      </p:pic>
      <p:sp>
        <p:nvSpPr>
          <p:cNvPr id="9" name="Rectangle 8">
            <a:extLst>
              <a:ext uri="{FF2B5EF4-FFF2-40B4-BE49-F238E27FC236}">
                <a16:creationId xmlns:a16="http://schemas.microsoft.com/office/drawing/2014/main" id="{1DCA77F6-6F4C-4545-BBBE-2B30EBA4B4FD}"/>
              </a:ext>
            </a:extLst>
          </p:cNvPr>
          <p:cNvSpPr/>
          <p:nvPr/>
        </p:nvSpPr>
        <p:spPr bwMode="auto">
          <a:xfrm>
            <a:off x="2699792" y="3284984"/>
            <a:ext cx="6120680" cy="792088"/>
          </a:xfrm>
          <a:prstGeom prst="rect">
            <a:avLst/>
          </a:prstGeom>
          <a:noFill/>
          <a:ln w="57150" cap="flat" cmpd="sng" algn="ctr">
            <a:solidFill>
              <a:srgbClr val="F3951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2698361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C44B-39E5-4990-B71B-9F362B6D9CC1}"/>
              </a:ext>
            </a:extLst>
          </p:cNvPr>
          <p:cNvSpPr>
            <a:spLocks noGrp="1"/>
          </p:cNvSpPr>
          <p:nvPr>
            <p:ph type="title"/>
          </p:nvPr>
        </p:nvSpPr>
        <p:spPr/>
        <p:txBody>
          <a:bodyPr/>
          <a:lstStyle/>
          <a:p>
            <a:r>
              <a:rPr lang="en-US" dirty="0"/>
              <a:t>More object selectivity in area 45B relative to area F5</a:t>
            </a:r>
          </a:p>
        </p:txBody>
      </p:sp>
      <p:sp>
        <p:nvSpPr>
          <p:cNvPr id="4" name="Slide Number Placeholder 3">
            <a:extLst>
              <a:ext uri="{FF2B5EF4-FFF2-40B4-BE49-F238E27FC236}">
                <a16:creationId xmlns:a16="http://schemas.microsoft.com/office/drawing/2014/main" id="{2338D026-8A0C-474E-B22F-0D8134942FED}"/>
              </a:ext>
            </a:extLst>
          </p:cNvPr>
          <p:cNvSpPr>
            <a:spLocks noGrp="1"/>
          </p:cNvSpPr>
          <p:nvPr>
            <p:ph type="sldNum" sz="quarter" idx="10"/>
          </p:nvPr>
        </p:nvSpPr>
        <p:spPr/>
        <p:txBody>
          <a:bodyPr/>
          <a:lstStyle/>
          <a:p>
            <a:fld id="{2F6078F4-E63E-4AA0-B8D1-966A19A57BCF}" type="slidenum">
              <a:rPr lang="de-DE" smtClean="0"/>
              <a:pPr/>
              <a:t>14</a:t>
            </a:fld>
            <a:endParaRPr lang="de-DE" dirty="0"/>
          </a:p>
        </p:txBody>
      </p:sp>
      <p:pic>
        <p:nvPicPr>
          <p:cNvPr id="3" name="Picture 2">
            <a:extLst>
              <a:ext uri="{FF2B5EF4-FFF2-40B4-BE49-F238E27FC236}">
                <a16:creationId xmlns:a16="http://schemas.microsoft.com/office/drawing/2014/main" id="{AC912EE8-3400-4AE1-81DA-2627B40FDEC6}"/>
              </a:ext>
            </a:extLst>
          </p:cNvPr>
          <p:cNvPicPr>
            <a:picLocks noChangeAspect="1"/>
          </p:cNvPicPr>
          <p:nvPr/>
        </p:nvPicPr>
        <p:blipFill>
          <a:blip r:embed="rId3"/>
          <a:stretch>
            <a:fillRect/>
          </a:stretch>
        </p:blipFill>
        <p:spPr>
          <a:xfrm>
            <a:off x="0" y="2174899"/>
            <a:ext cx="9144000" cy="2508202"/>
          </a:xfrm>
          <a:prstGeom prst="rect">
            <a:avLst/>
          </a:prstGeom>
        </p:spPr>
      </p:pic>
      <p:sp>
        <p:nvSpPr>
          <p:cNvPr id="6" name="Rectangle 5">
            <a:extLst>
              <a:ext uri="{FF2B5EF4-FFF2-40B4-BE49-F238E27FC236}">
                <a16:creationId xmlns:a16="http://schemas.microsoft.com/office/drawing/2014/main" id="{FB2B3186-41BC-45E7-B5B2-C7D0F1D96089}"/>
              </a:ext>
            </a:extLst>
          </p:cNvPr>
          <p:cNvSpPr/>
          <p:nvPr/>
        </p:nvSpPr>
        <p:spPr bwMode="auto">
          <a:xfrm>
            <a:off x="2699792" y="2780928"/>
            <a:ext cx="6120680" cy="792088"/>
          </a:xfrm>
          <a:prstGeom prst="rect">
            <a:avLst/>
          </a:prstGeom>
          <a:noFill/>
          <a:ln w="57150" cap="flat" cmpd="sng" algn="ctr">
            <a:solidFill>
              <a:srgbClr val="F3951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239278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871B-E330-4F58-B692-094504AAD6F9}"/>
              </a:ext>
            </a:extLst>
          </p:cNvPr>
          <p:cNvSpPr>
            <a:spLocks noGrp="1"/>
          </p:cNvSpPr>
          <p:nvPr>
            <p:ph type="title"/>
          </p:nvPr>
        </p:nvSpPr>
        <p:spPr/>
        <p:txBody>
          <a:bodyPr/>
          <a:lstStyle/>
          <a:p>
            <a:r>
              <a:rPr lang="en-US" dirty="0"/>
              <a:t>Population-averaged responses reflect gradients of object preference</a:t>
            </a:r>
          </a:p>
        </p:txBody>
      </p:sp>
      <p:pic>
        <p:nvPicPr>
          <p:cNvPr id="6" name="Content Placeholder 5" descr="A close up of a map&#10;&#10;Description automatically generated">
            <a:extLst>
              <a:ext uri="{FF2B5EF4-FFF2-40B4-BE49-F238E27FC236}">
                <a16:creationId xmlns:a16="http://schemas.microsoft.com/office/drawing/2014/main" id="{903DAB90-BE02-4C98-AC79-052167C1621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65172" y="1178683"/>
            <a:ext cx="4413655" cy="5447946"/>
          </a:xfrm>
        </p:spPr>
      </p:pic>
      <p:sp>
        <p:nvSpPr>
          <p:cNvPr id="4" name="Slide Number Placeholder 3">
            <a:extLst>
              <a:ext uri="{FF2B5EF4-FFF2-40B4-BE49-F238E27FC236}">
                <a16:creationId xmlns:a16="http://schemas.microsoft.com/office/drawing/2014/main" id="{7E3AE49F-4BF1-458C-8712-F176EFA54984}"/>
              </a:ext>
            </a:extLst>
          </p:cNvPr>
          <p:cNvSpPr>
            <a:spLocks noGrp="1"/>
          </p:cNvSpPr>
          <p:nvPr>
            <p:ph type="sldNum" sz="quarter" idx="10"/>
          </p:nvPr>
        </p:nvSpPr>
        <p:spPr/>
        <p:txBody>
          <a:bodyPr/>
          <a:lstStyle/>
          <a:p>
            <a:fld id="{2F6078F4-E63E-4AA0-B8D1-966A19A57BCF}" type="slidenum">
              <a:rPr lang="de-DE" smtClean="0"/>
              <a:pPr/>
              <a:t>15</a:t>
            </a:fld>
            <a:endParaRPr lang="de-DE" dirty="0"/>
          </a:p>
        </p:txBody>
      </p:sp>
    </p:spTree>
    <p:extLst>
      <p:ext uri="{BB962C8B-B14F-4D97-AF65-F5344CB8AC3E}">
        <p14:creationId xmlns:p14="http://schemas.microsoft.com/office/powerpoint/2010/main" val="388276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near vs. far responses reveals (?) </a:t>
            </a:r>
            <a:r>
              <a:rPr lang="en-US" dirty="0" err="1"/>
              <a:t>rostrocaudal</a:t>
            </a:r>
            <a:r>
              <a:rPr lang="en-US" dirty="0"/>
              <a:t> gradient of distance preference</a:t>
            </a:r>
          </a:p>
        </p:txBody>
      </p:sp>
      <p:sp>
        <p:nvSpPr>
          <p:cNvPr id="4" name="Slide Number Placeholder 3"/>
          <p:cNvSpPr>
            <a:spLocks noGrp="1"/>
          </p:cNvSpPr>
          <p:nvPr>
            <p:ph type="sldNum" sz="quarter" idx="10"/>
          </p:nvPr>
        </p:nvSpPr>
        <p:spPr/>
        <p:txBody>
          <a:bodyPr/>
          <a:lstStyle/>
          <a:p>
            <a:fld id="{2F6078F4-E63E-4AA0-B8D1-966A19A57BCF}" type="slidenum">
              <a:rPr lang="de-DE" smtClean="0"/>
              <a:pPr/>
              <a:t>16</a:t>
            </a:fld>
            <a:endParaRPr lang="de-DE" dirty="0"/>
          </a:p>
        </p:txBody>
      </p:sp>
      <p:pic>
        <p:nvPicPr>
          <p:cNvPr id="5" name="Picture 4"/>
          <p:cNvPicPr>
            <a:picLocks noChangeAspect="1"/>
          </p:cNvPicPr>
          <p:nvPr/>
        </p:nvPicPr>
        <p:blipFill>
          <a:blip r:embed="rId3"/>
          <a:stretch>
            <a:fillRect/>
          </a:stretch>
        </p:blipFill>
        <p:spPr>
          <a:xfrm>
            <a:off x="0" y="1939044"/>
            <a:ext cx="9144000" cy="2979911"/>
          </a:xfrm>
          <a:prstGeom prst="rect">
            <a:avLst/>
          </a:prstGeom>
        </p:spPr>
      </p:pic>
      <p:sp>
        <p:nvSpPr>
          <p:cNvPr id="6" name="Rectangle 5">
            <a:extLst>
              <a:ext uri="{FF2B5EF4-FFF2-40B4-BE49-F238E27FC236}">
                <a16:creationId xmlns:a16="http://schemas.microsoft.com/office/drawing/2014/main" id="{FB2B3186-41BC-45E7-B5B2-C7D0F1D96089}"/>
              </a:ext>
            </a:extLst>
          </p:cNvPr>
          <p:cNvSpPr/>
          <p:nvPr/>
        </p:nvSpPr>
        <p:spPr bwMode="auto">
          <a:xfrm>
            <a:off x="179512" y="4005064"/>
            <a:ext cx="8712968" cy="792088"/>
          </a:xfrm>
          <a:prstGeom prst="rect">
            <a:avLst/>
          </a:prstGeom>
          <a:noFill/>
          <a:ln w="57150" cap="flat" cmpd="sng" algn="ctr">
            <a:solidFill>
              <a:srgbClr val="F3951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1323952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inconsistent with previous literature!</a:t>
            </a:r>
          </a:p>
        </p:txBody>
      </p:sp>
      <p:sp>
        <p:nvSpPr>
          <p:cNvPr id="4" name="Slide Number Placeholder 3"/>
          <p:cNvSpPr>
            <a:spLocks noGrp="1"/>
          </p:cNvSpPr>
          <p:nvPr>
            <p:ph type="sldNum" sz="quarter" idx="10"/>
          </p:nvPr>
        </p:nvSpPr>
        <p:spPr/>
        <p:txBody>
          <a:bodyPr/>
          <a:lstStyle/>
          <a:p>
            <a:fld id="{2F6078F4-E63E-4AA0-B8D1-966A19A57BCF}" type="slidenum">
              <a:rPr lang="de-DE" smtClean="0"/>
              <a:pPr/>
              <a:t>17</a:t>
            </a:fld>
            <a:endParaRPr lang="de-DE" dirty="0"/>
          </a:p>
        </p:txBody>
      </p:sp>
      <p:pic>
        <p:nvPicPr>
          <p:cNvPr id="3" name="Picture 2">
            <a:extLst>
              <a:ext uri="{FF2B5EF4-FFF2-40B4-BE49-F238E27FC236}">
                <a16:creationId xmlns:a16="http://schemas.microsoft.com/office/drawing/2014/main" id="{12191E31-D00D-49C9-AFCF-FC05839AE001}"/>
              </a:ext>
            </a:extLst>
          </p:cNvPr>
          <p:cNvPicPr>
            <a:picLocks noChangeAspect="1"/>
          </p:cNvPicPr>
          <p:nvPr/>
        </p:nvPicPr>
        <p:blipFill>
          <a:blip r:embed="rId3"/>
          <a:stretch>
            <a:fillRect/>
          </a:stretch>
        </p:blipFill>
        <p:spPr>
          <a:xfrm>
            <a:off x="0" y="1504876"/>
            <a:ext cx="9144000" cy="3848247"/>
          </a:xfrm>
          <a:prstGeom prst="rect">
            <a:avLst/>
          </a:prstGeom>
        </p:spPr>
      </p:pic>
      <p:sp>
        <p:nvSpPr>
          <p:cNvPr id="6" name="TextBox 5">
            <a:extLst>
              <a:ext uri="{FF2B5EF4-FFF2-40B4-BE49-F238E27FC236}">
                <a16:creationId xmlns:a16="http://schemas.microsoft.com/office/drawing/2014/main" id="{56CE68D8-FC02-4816-B000-60ABF01D57EB}"/>
              </a:ext>
            </a:extLst>
          </p:cNvPr>
          <p:cNvSpPr txBox="1"/>
          <p:nvPr/>
        </p:nvSpPr>
        <p:spPr>
          <a:xfrm>
            <a:off x="679574" y="5674117"/>
            <a:ext cx="4111850" cy="276999"/>
          </a:xfrm>
          <a:prstGeom prst="rect">
            <a:avLst/>
          </a:prstGeom>
          <a:noFill/>
        </p:spPr>
        <p:txBody>
          <a:bodyPr wrap="square" rtlCol="0">
            <a:spAutoFit/>
          </a:bodyPr>
          <a:lstStyle/>
          <a:p>
            <a:r>
              <a:rPr lang="en-US" sz="1200" dirty="0" err="1"/>
              <a:t>Rizzolatti</a:t>
            </a:r>
            <a:r>
              <a:rPr lang="en-US" sz="1200" dirty="0"/>
              <a:t> et al. 1981 </a:t>
            </a:r>
            <a:r>
              <a:rPr lang="en-US" sz="1200" i="1" dirty="0" err="1"/>
              <a:t>Behav</a:t>
            </a:r>
            <a:r>
              <a:rPr lang="en-US" sz="1200" i="1" dirty="0"/>
              <a:t>. Brain Res.</a:t>
            </a:r>
            <a:r>
              <a:rPr lang="en-US" sz="1200" dirty="0"/>
              <a:t> </a:t>
            </a:r>
          </a:p>
        </p:txBody>
      </p:sp>
    </p:spTree>
    <p:extLst>
      <p:ext uri="{BB962C8B-B14F-4D97-AF65-F5344CB8AC3E}">
        <p14:creationId xmlns:p14="http://schemas.microsoft.com/office/powerpoint/2010/main" val="926569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inconsistent with previous literature!</a:t>
            </a:r>
          </a:p>
        </p:txBody>
      </p:sp>
      <p:sp>
        <p:nvSpPr>
          <p:cNvPr id="4" name="Slide Number Placeholder 3"/>
          <p:cNvSpPr>
            <a:spLocks noGrp="1"/>
          </p:cNvSpPr>
          <p:nvPr>
            <p:ph type="sldNum" sz="quarter" idx="10"/>
          </p:nvPr>
        </p:nvSpPr>
        <p:spPr/>
        <p:txBody>
          <a:bodyPr/>
          <a:lstStyle/>
          <a:p>
            <a:fld id="{2F6078F4-E63E-4AA0-B8D1-966A19A57BCF}" type="slidenum">
              <a:rPr lang="de-DE" smtClean="0"/>
              <a:pPr/>
              <a:t>18</a:t>
            </a:fld>
            <a:endParaRPr lang="de-DE" dirty="0"/>
          </a:p>
        </p:txBody>
      </p:sp>
      <p:sp>
        <p:nvSpPr>
          <p:cNvPr id="6" name="TextBox 5">
            <a:extLst>
              <a:ext uri="{FF2B5EF4-FFF2-40B4-BE49-F238E27FC236}">
                <a16:creationId xmlns:a16="http://schemas.microsoft.com/office/drawing/2014/main" id="{56CE68D8-FC02-4816-B000-60ABF01D57EB}"/>
              </a:ext>
            </a:extLst>
          </p:cNvPr>
          <p:cNvSpPr txBox="1"/>
          <p:nvPr/>
        </p:nvSpPr>
        <p:spPr>
          <a:xfrm>
            <a:off x="679574" y="5674117"/>
            <a:ext cx="4111850" cy="276999"/>
          </a:xfrm>
          <a:prstGeom prst="rect">
            <a:avLst/>
          </a:prstGeom>
          <a:noFill/>
        </p:spPr>
        <p:txBody>
          <a:bodyPr wrap="square" rtlCol="0">
            <a:spAutoFit/>
          </a:bodyPr>
          <a:lstStyle/>
          <a:p>
            <a:r>
              <a:rPr lang="en-US" sz="1200" dirty="0" err="1"/>
              <a:t>Cléry</a:t>
            </a:r>
            <a:r>
              <a:rPr lang="en-US" sz="1200" dirty="0"/>
              <a:t> et al. 2018 </a:t>
            </a:r>
            <a:r>
              <a:rPr lang="en-US" sz="1200" i="1" dirty="0" err="1"/>
              <a:t>NeuroImage</a:t>
            </a:r>
            <a:endParaRPr lang="en-US" sz="12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20800"/>
            <a:ext cx="9144000" cy="4192061"/>
          </a:xfrm>
          <a:prstGeom prst="rect">
            <a:avLst/>
          </a:prstGeom>
        </p:spPr>
      </p:pic>
    </p:spTree>
    <p:extLst>
      <p:ext uri="{BB962C8B-B14F-4D97-AF65-F5344CB8AC3E}">
        <p14:creationId xmlns:p14="http://schemas.microsoft.com/office/powerpoint/2010/main" val="39219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distance selectivity is weak in F5, strong in 45B</a:t>
            </a:r>
          </a:p>
        </p:txBody>
      </p:sp>
      <p:sp>
        <p:nvSpPr>
          <p:cNvPr id="4" name="Slide Number Placeholder 3"/>
          <p:cNvSpPr>
            <a:spLocks noGrp="1"/>
          </p:cNvSpPr>
          <p:nvPr>
            <p:ph type="sldNum" sz="quarter" idx="10"/>
          </p:nvPr>
        </p:nvSpPr>
        <p:spPr/>
        <p:txBody>
          <a:bodyPr/>
          <a:lstStyle/>
          <a:p>
            <a:fld id="{2F6078F4-E63E-4AA0-B8D1-966A19A57BCF}" type="slidenum">
              <a:rPr lang="de-DE" smtClean="0"/>
              <a:pPr/>
              <a:t>19</a:t>
            </a:fld>
            <a:endParaRPr lang="de-DE"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66805"/>
          <a:stretch/>
        </p:blipFill>
        <p:spPr>
          <a:xfrm>
            <a:off x="558602" y="2647715"/>
            <a:ext cx="3653358" cy="278708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3406"/>
          <a:stretch/>
        </p:blipFill>
        <p:spPr>
          <a:xfrm>
            <a:off x="4211960" y="1245654"/>
            <a:ext cx="3653358" cy="5591211"/>
          </a:xfrm>
          <a:prstGeom prst="rect">
            <a:avLst/>
          </a:prstGeom>
        </p:spPr>
      </p:pic>
    </p:spTree>
    <p:extLst>
      <p:ext uri="{BB962C8B-B14F-4D97-AF65-F5344CB8AC3E}">
        <p14:creationId xmlns:p14="http://schemas.microsoft.com/office/powerpoint/2010/main" val="1337608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Introduction</a:t>
            </a:r>
            <a:r>
              <a:rPr lang="de-DE" dirty="0"/>
              <a:t> </a:t>
            </a:r>
            <a:r>
              <a:rPr lang="de-DE" dirty="0" err="1"/>
              <a:t>to</a:t>
            </a:r>
            <a:r>
              <a:rPr lang="de-DE" dirty="0"/>
              <a:t> </a:t>
            </a:r>
            <a:r>
              <a:rPr lang="de-DE" dirty="0" err="1"/>
              <a:t>peri</a:t>
            </a:r>
            <a:r>
              <a:rPr lang="de-DE" dirty="0"/>
              <a:t>- </a:t>
            </a:r>
            <a:r>
              <a:rPr lang="de-DE" dirty="0" err="1"/>
              <a:t>and</a:t>
            </a:r>
            <a:r>
              <a:rPr lang="de-DE" dirty="0"/>
              <a:t> extra-personal </a:t>
            </a:r>
            <a:r>
              <a:rPr lang="de-DE" dirty="0" err="1"/>
              <a:t>space</a:t>
            </a:r>
            <a:endParaRPr lang="de-DE" dirty="0"/>
          </a:p>
        </p:txBody>
      </p:sp>
      <p:sp>
        <p:nvSpPr>
          <p:cNvPr id="4" name="Foliennummernplatzhalter 3"/>
          <p:cNvSpPr>
            <a:spLocks noGrp="1"/>
          </p:cNvSpPr>
          <p:nvPr>
            <p:ph type="sldNum" sz="quarter" idx="10"/>
          </p:nvPr>
        </p:nvSpPr>
        <p:spPr/>
        <p:txBody>
          <a:bodyPr/>
          <a:lstStyle/>
          <a:p>
            <a:fld id="{2F6078F4-E63E-4AA0-B8D1-966A19A57BCF}" type="slidenum">
              <a:rPr lang="de-DE" smtClean="0"/>
              <a:pPr/>
              <a:t>2</a:t>
            </a:fld>
            <a:endParaRPr lang="de-DE" dirty="0"/>
          </a:p>
        </p:txBody>
      </p:sp>
      <p:sp>
        <p:nvSpPr>
          <p:cNvPr id="6" name="TextBox 5"/>
          <p:cNvSpPr txBox="1"/>
          <p:nvPr/>
        </p:nvSpPr>
        <p:spPr>
          <a:xfrm>
            <a:off x="679574" y="5674117"/>
            <a:ext cx="4111850" cy="276999"/>
          </a:xfrm>
          <a:prstGeom prst="rect">
            <a:avLst/>
          </a:prstGeom>
          <a:noFill/>
        </p:spPr>
        <p:txBody>
          <a:bodyPr wrap="square" rtlCol="0">
            <a:spAutoFit/>
          </a:bodyPr>
          <a:lstStyle/>
          <a:p>
            <a:r>
              <a:rPr lang="en-US" sz="1200" dirty="0"/>
              <a:t>Image credit: Van der </a:t>
            </a:r>
            <a:r>
              <a:rPr lang="en-US" sz="1200" dirty="0" err="1"/>
              <a:t>Stoep</a:t>
            </a:r>
            <a:r>
              <a:rPr lang="en-US" sz="1200" dirty="0"/>
              <a:t> et al. 2014 </a:t>
            </a:r>
            <a:r>
              <a:rPr lang="en-US" sz="1200" i="1" dirty="0" err="1"/>
              <a:t>Neuropsychologia</a:t>
            </a:r>
            <a:endParaRPr lang="en-US" sz="1200" dirty="0"/>
          </a:p>
        </p:txBody>
      </p:sp>
      <p:pic>
        <p:nvPicPr>
          <p:cNvPr id="7" name="Picture 6"/>
          <p:cNvPicPr>
            <a:picLocks noChangeAspect="1"/>
          </p:cNvPicPr>
          <p:nvPr/>
        </p:nvPicPr>
        <p:blipFill>
          <a:blip r:embed="rId3"/>
          <a:stretch>
            <a:fillRect/>
          </a:stretch>
        </p:blipFill>
        <p:spPr>
          <a:xfrm>
            <a:off x="1143310" y="1341048"/>
            <a:ext cx="6857380" cy="4333069"/>
          </a:xfrm>
          <a:prstGeom prst="rect">
            <a:avLst/>
          </a:prstGeom>
        </p:spPr>
      </p:pic>
    </p:spTree>
    <p:extLst>
      <p:ext uri="{BB962C8B-B14F-4D97-AF65-F5344CB8AC3E}">
        <p14:creationId xmlns:p14="http://schemas.microsoft.com/office/powerpoint/2010/main" val="2026595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selectivity is not preserved across near &amp; far viewing conditions</a:t>
            </a:r>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b="68180"/>
          <a:stretch/>
        </p:blipFill>
        <p:spPr>
          <a:xfrm>
            <a:off x="673489" y="2295226"/>
            <a:ext cx="3388370" cy="2469303"/>
          </a:xfrm>
        </p:spPr>
      </p:pic>
      <p:sp>
        <p:nvSpPr>
          <p:cNvPr id="4" name="Slide Number Placeholder 3"/>
          <p:cNvSpPr>
            <a:spLocks noGrp="1"/>
          </p:cNvSpPr>
          <p:nvPr>
            <p:ph type="sldNum" sz="quarter" idx="10"/>
          </p:nvPr>
        </p:nvSpPr>
        <p:spPr/>
        <p:txBody>
          <a:bodyPr/>
          <a:lstStyle/>
          <a:p>
            <a:fld id="{2F6078F4-E63E-4AA0-B8D1-966A19A57BCF}" type="slidenum">
              <a:rPr lang="de-DE" smtClean="0"/>
              <a:pPr/>
              <a:t>20</a:t>
            </a:fld>
            <a:endParaRPr lang="de-DE" dirty="0"/>
          </a:p>
        </p:txBody>
      </p:sp>
      <p:pic>
        <p:nvPicPr>
          <p:cNvPr id="7" name="Content Placeholder 5"/>
          <p:cNvPicPr>
            <a:picLocks noChangeAspect="1"/>
          </p:cNvPicPr>
          <p:nvPr/>
        </p:nvPicPr>
        <p:blipFill rotWithShape="1">
          <a:blip r:embed="rId3">
            <a:extLst>
              <a:ext uri="{28A0092B-C50C-407E-A947-70E740481C1C}">
                <a14:useLocalDpi xmlns:a14="http://schemas.microsoft.com/office/drawing/2010/main" val="0"/>
              </a:ext>
            </a:extLst>
          </a:blip>
          <a:srcRect t="31820"/>
          <a:stretch/>
        </p:blipFill>
        <p:spPr bwMode="auto">
          <a:xfrm>
            <a:off x="4061859" y="1162409"/>
            <a:ext cx="3388370" cy="52909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837723" y="4725144"/>
            <a:ext cx="1080120" cy="288032"/>
          </a:xfrm>
          <a:prstGeom prst="rect">
            <a:avLst/>
          </a:prstGeom>
          <a:noFill/>
        </p:spPr>
        <p:txBody>
          <a:bodyPr wrap="square" rtlCol="0">
            <a:spAutoFit/>
          </a:bodyPr>
          <a:lstStyle/>
          <a:p>
            <a:r>
              <a:rPr lang="en-US" sz="1200" b="1" dirty="0"/>
              <a:t>Object Rank</a:t>
            </a:r>
          </a:p>
        </p:txBody>
      </p:sp>
    </p:spTree>
    <p:extLst>
      <p:ext uri="{BB962C8B-B14F-4D97-AF65-F5344CB8AC3E}">
        <p14:creationId xmlns:p14="http://schemas.microsoft.com/office/powerpoint/2010/main" val="991317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selectivity is </a:t>
            </a:r>
            <a:r>
              <a:rPr lang="en-US" i="1" dirty="0"/>
              <a:t>shifted</a:t>
            </a:r>
            <a:r>
              <a:rPr lang="en-US" dirty="0"/>
              <a:t>, rather than nonexistent, in the “far” condition</a:t>
            </a:r>
          </a:p>
        </p:txBody>
      </p:sp>
      <p:sp>
        <p:nvSpPr>
          <p:cNvPr id="4" name="Slide Number Placeholder 3"/>
          <p:cNvSpPr>
            <a:spLocks noGrp="1"/>
          </p:cNvSpPr>
          <p:nvPr>
            <p:ph type="sldNum" sz="quarter" idx="10"/>
          </p:nvPr>
        </p:nvSpPr>
        <p:spPr/>
        <p:txBody>
          <a:bodyPr/>
          <a:lstStyle/>
          <a:p>
            <a:fld id="{2F6078F4-E63E-4AA0-B8D1-966A19A57BCF}" type="slidenum">
              <a:rPr lang="de-DE" smtClean="0"/>
              <a:pPr/>
              <a:t>21</a:t>
            </a:fld>
            <a:endParaRPr lang="de-D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112" y="1198663"/>
            <a:ext cx="5487776" cy="5644454"/>
          </a:xfrm>
          <a:prstGeom prst="rect">
            <a:avLst/>
          </a:prstGeom>
        </p:spPr>
      </p:pic>
    </p:spTree>
    <p:extLst>
      <p:ext uri="{BB962C8B-B14F-4D97-AF65-F5344CB8AC3E}">
        <p14:creationId xmlns:p14="http://schemas.microsoft.com/office/powerpoint/2010/main" val="648058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Retinal size explains most of these effects</a:t>
            </a:r>
          </a:p>
        </p:txBody>
      </p:sp>
      <p:sp>
        <p:nvSpPr>
          <p:cNvPr id="4" name="Slide Number Placeholder 3"/>
          <p:cNvSpPr>
            <a:spLocks noGrp="1"/>
          </p:cNvSpPr>
          <p:nvPr>
            <p:ph type="sldNum" sz="quarter" idx="10"/>
          </p:nvPr>
        </p:nvSpPr>
        <p:spPr/>
        <p:txBody>
          <a:bodyPr/>
          <a:lstStyle/>
          <a:p>
            <a:fld id="{2F6078F4-E63E-4AA0-B8D1-966A19A57BCF}" type="slidenum">
              <a:rPr lang="de-DE" smtClean="0"/>
              <a:pPr/>
              <a:t>22</a:t>
            </a:fld>
            <a:endParaRPr lang="de-DE" dirty="0"/>
          </a:p>
        </p:txBody>
      </p:sp>
      <p:pic>
        <p:nvPicPr>
          <p:cNvPr id="5" name="Picture 4"/>
          <p:cNvPicPr>
            <a:picLocks noChangeAspect="1"/>
          </p:cNvPicPr>
          <p:nvPr/>
        </p:nvPicPr>
        <p:blipFill rotWithShape="1">
          <a:blip r:embed="rId3"/>
          <a:srcRect b="66800"/>
          <a:stretch/>
        </p:blipFill>
        <p:spPr>
          <a:xfrm>
            <a:off x="200361" y="2671269"/>
            <a:ext cx="3795575" cy="2520280"/>
          </a:xfrm>
          <a:prstGeom prst="rect">
            <a:avLst/>
          </a:prstGeom>
        </p:spPr>
      </p:pic>
      <p:pic>
        <p:nvPicPr>
          <p:cNvPr id="6" name="Picture 5"/>
          <p:cNvPicPr>
            <a:picLocks noChangeAspect="1"/>
          </p:cNvPicPr>
          <p:nvPr/>
        </p:nvPicPr>
        <p:blipFill rotWithShape="1">
          <a:blip r:embed="rId3"/>
          <a:srcRect t="33556"/>
          <a:stretch/>
        </p:blipFill>
        <p:spPr>
          <a:xfrm>
            <a:off x="3995936" y="1409482"/>
            <a:ext cx="3795575" cy="5043854"/>
          </a:xfrm>
          <a:prstGeom prst="rect">
            <a:avLst/>
          </a:prstGeom>
        </p:spPr>
      </p:pic>
    </p:spTree>
    <p:extLst>
      <p:ext uri="{BB962C8B-B14F-4D97-AF65-F5344CB8AC3E}">
        <p14:creationId xmlns:p14="http://schemas.microsoft.com/office/powerpoint/2010/main" val="953243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8864-9350-462A-9435-C459E3D366AC}"/>
              </a:ext>
            </a:extLst>
          </p:cNvPr>
          <p:cNvSpPr>
            <a:spLocks noGrp="1"/>
          </p:cNvSpPr>
          <p:nvPr>
            <p:ph type="title"/>
          </p:nvPr>
        </p:nvSpPr>
        <p:spPr/>
        <p:txBody>
          <a:bodyPr/>
          <a:lstStyle/>
          <a:p>
            <a:r>
              <a:rPr lang="en-US" dirty="0"/>
              <a:t>Responses during visually-guided grasping</a:t>
            </a:r>
          </a:p>
        </p:txBody>
      </p:sp>
      <p:sp>
        <p:nvSpPr>
          <p:cNvPr id="4" name="Slide Number Placeholder 3">
            <a:extLst>
              <a:ext uri="{FF2B5EF4-FFF2-40B4-BE49-F238E27FC236}">
                <a16:creationId xmlns:a16="http://schemas.microsoft.com/office/drawing/2014/main" id="{3E057ECA-E785-4A30-9F65-8C080AC1F766}"/>
              </a:ext>
            </a:extLst>
          </p:cNvPr>
          <p:cNvSpPr>
            <a:spLocks noGrp="1"/>
          </p:cNvSpPr>
          <p:nvPr>
            <p:ph type="sldNum" sz="quarter" idx="10"/>
          </p:nvPr>
        </p:nvSpPr>
        <p:spPr/>
        <p:txBody>
          <a:bodyPr/>
          <a:lstStyle/>
          <a:p>
            <a:fld id="{2F6078F4-E63E-4AA0-B8D1-966A19A57BCF}" type="slidenum">
              <a:rPr lang="de-DE" smtClean="0"/>
              <a:pPr/>
              <a:t>23</a:t>
            </a:fld>
            <a:endParaRPr lang="de-DE" dirty="0"/>
          </a:p>
        </p:txBody>
      </p:sp>
      <p:pic>
        <p:nvPicPr>
          <p:cNvPr id="5" name="Picture 4">
            <a:extLst>
              <a:ext uri="{FF2B5EF4-FFF2-40B4-BE49-F238E27FC236}">
                <a16:creationId xmlns:a16="http://schemas.microsoft.com/office/drawing/2014/main" id="{006F8A6C-0A36-4FFA-9AF0-2D769102E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659" y="1196752"/>
            <a:ext cx="6788681" cy="4896544"/>
          </a:xfrm>
          <a:prstGeom prst="rect">
            <a:avLst/>
          </a:prstGeom>
        </p:spPr>
      </p:pic>
      <p:sp>
        <p:nvSpPr>
          <p:cNvPr id="7" name="Oval 6">
            <a:extLst>
              <a:ext uri="{FF2B5EF4-FFF2-40B4-BE49-F238E27FC236}">
                <a16:creationId xmlns:a16="http://schemas.microsoft.com/office/drawing/2014/main" id="{FE37CEC3-8C63-4F64-8BD7-840F45FACA64}"/>
              </a:ext>
            </a:extLst>
          </p:cNvPr>
          <p:cNvSpPr/>
          <p:nvPr/>
        </p:nvSpPr>
        <p:spPr bwMode="auto">
          <a:xfrm>
            <a:off x="3419872" y="2602608"/>
            <a:ext cx="4176464" cy="2084832"/>
          </a:xfrm>
          <a:prstGeom prst="ellipse">
            <a:avLst/>
          </a:prstGeom>
          <a:noFill/>
          <a:ln w="57150" cap="flat" cmpd="sng" algn="ctr">
            <a:solidFill>
              <a:srgbClr val="FFC0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8" name="TextBox 7">
            <a:extLst>
              <a:ext uri="{FF2B5EF4-FFF2-40B4-BE49-F238E27FC236}">
                <a16:creationId xmlns:a16="http://schemas.microsoft.com/office/drawing/2014/main" id="{75B6DFDB-EDDC-41C4-8E46-2947592B7669}"/>
              </a:ext>
            </a:extLst>
          </p:cNvPr>
          <p:cNvSpPr txBox="1"/>
          <p:nvPr/>
        </p:nvSpPr>
        <p:spPr>
          <a:xfrm>
            <a:off x="6158036" y="1196752"/>
            <a:ext cx="1440160" cy="400110"/>
          </a:xfrm>
          <a:prstGeom prst="rect">
            <a:avLst/>
          </a:prstGeom>
          <a:noFill/>
        </p:spPr>
        <p:txBody>
          <a:bodyPr wrap="square" rtlCol="0">
            <a:spAutoFit/>
          </a:bodyPr>
          <a:lstStyle/>
          <a:p>
            <a:r>
              <a:rPr lang="en-US" sz="2000" b="1" dirty="0"/>
              <a:t>“Light on”</a:t>
            </a:r>
          </a:p>
        </p:txBody>
      </p:sp>
    </p:spTree>
    <p:extLst>
      <p:ext uri="{BB962C8B-B14F-4D97-AF65-F5344CB8AC3E}">
        <p14:creationId xmlns:p14="http://schemas.microsoft.com/office/powerpoint/2010/main" val="2296129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Responses during memory-guided grasping</a:t>
            </a:r>
          </a:p>
        </p:txBody>
      </p:sp>
      <p:sp>
        <p:nvSpPr>
          <p:cNvPr id="4" name="Slide Number Placeholder 3"/>
          <p:cNvSpPr>
            <a:spLocks noGrp="1"/>
          </p:cNvSpPr>
          <p:nvPr>
            <p:ph type="sldNum" sz="quarter" idx="10"/>
          </p:nvPr>
        </p:nvSpPr>
        <p:spPr/>
        <p:txBody>
          <a:bodyPr/>
          <a:lstStyle/>
          <a:p>
            <a:fld id="{2F6078F4-E63E-4AA0-B8D1-966A19A57BCF}" type="slidenum">
              <a:rPr lang="de-DE" smtClean="0"/>
              <a:pPr/>
              <a:t>24</a:t>
            </a:fld>
            <a:endParaRPr lang="de-DE" dirty="0"/>
          </a:p>
        </p:txBody>
      </p:sp>
      <p:pic>
        <p:nvPicPr>
          <p:cNvPr id="5" name="Picture 4"/>
          <p:cNvPicPr>
            <a:picLocks noChangeAspect="1"/>
          </p:cNvPicPr>
          <p:nvPr/>
        </p:nvPicPr>
        <p:blipFill>
          <a:blip r:embed="rId3"/>
          <a:stretch>
            <a:fillRect/>
          </a:stretch>
        </p:blipFill>
        <p:spPr>
          <a:xfrm>
            <a:off x="654858" y="2204864"/>
            <a:ext cx="7834285" cy="2756768"/>
          </a:xfrm>
          <a:prstGeom prst="rect">
            <a:avLst/>
          </a:prstGeom>
        </p:spPr>
      </p:pic>
      <p:sp>
        <p:nvSpPr>
          <p:cNvPr id="6" name="TextBox 5">
            <a:extLst>
              <a:ext uri="{FF2B5EF4-FFF2-40B4-BE49-F238E27FC236}">
                <a16:creationId xmlns:a16="http://schemas.microsoft.com/office/drawing/2014/main" id="{EEA612ED-7C7C-4C4B-96ED-3825DD90A01F}"/>
              </a:ext>
            </a:extLst>
          </p:cNvPr>
          <p:cNvSpPr txBox="1"/>
          <p:nvPr/>
        </p:nvSpPr>
        <p:spPr>
          <a:xfrm>
            <a:off x="6156176" y="1196752"/>
            <a:ext cx="1726332" cy="400110"/>
          </a:xfrm>
          <a:prstGeom prst="rect">
            <a:avLst/>
          </a:prstGeom>
          <a:noFill/>
        </p:spPr>
        <p:txBody>
          <a:bodyPr wrap="square" rtlCol="0">
            <a:spAutoFit/>
          </a:bodyPr>
          <a:lstStyle/>
          <a:p>
            <a:r>
              <a:rPr lang="en-US" sz="2000" b="1" dirty="0"/>
              <a:t>“Light off”</a:t>
            </a:r>
          </a:p>
        </p:txBody>
      </p:sp>
    </p:spTree>
    <p:extLst>
      <p:ext uri="{BB962C8B-B14F-4D97-AF65-F5344CB8AC3E}">
        <p14:creationId xmlns:p14="http://schemas.microsoft.com/office/powerpoint/2010/main" val="203666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“Early-to-late” response gradient</a:t>
            </a:r>
          </a:p>
        </p:txBody>
      </p:sp>
      <p:sp>
        <p:nvSpPr>
          <p:cNvPr id="4" name="Slide Number Placeholder 3"/>
          <p:cNvSpPr>
            <a:spLocks noGrp="1"/>
          </p:cNvSpPr>
          <p:nvPr>
            <p:ph type="sldNum" sz="quarter" idx="10"/>
          </p:nvPr>
        </p:nvSpPr>
        <p:spPr/>
        <p:txBody>
          <a:bodyPr/>
          <a:lstStyle/>
          <a:p>
            <a:fld id="{2F6078F4-E63E-4AA0-B8D1-966A19A57BCF}" type="slidenum">
              <a:rPr lang="de-DE" smtClean="0"/>
              <a:pPr/>
              <a:t>25</a:t>
            </a:fld>
            <a:endParaRPr lang="de-DE" dirty="0"/>
          </a:p>
        </p:txBody>
      </p:sp>
      <p:pic>
        <p:nvPicPr>
          <p:cNvPr id="5" name="Picture 4"/>
          <p:cNvPicPr>
            <a:picLocks noChangeAspect="1"/>
          </p:cNvPicPr>
          <p:nvPr/>
        </p:nvPicPr>
        <p:blipFill>
          <a:blip r:embed="rId3"/>
          <a:stretch>
            <a:fillRect/>
          </a:stretch>
        </p:blipFill>
        <p:spPr>
          <a:xfrm>
            <a:off x="1583668" y="1196752"/>
            <a:ext cx="5976664" cy="5428173"/>
          </a:xfrm>
          <a:prstGeom prst="rect">
            <a:avLst/>
          </a:prstGeom>
        </p:spPr>
      </p:pic>
      <p:sp>
        <p:nvSpPr>
          <p:cNvPr id="6" name="TextBox 5"/>
          <p:cNvSpPr txBox="1"/>
          <p:nvPr/>
        </p:nvSpPr>
        <p:spPr>
          <a:xfrm>
            <a:off x="2627784" y="1196752"/>
            <a:ext cx="1152128" cy="369332"/>
          </a:xfrm>
          <a:prstGeom prst="rect">
            <a:avLst/>
          </a:prstGeom>
          <a:solidFill>
            <a:schemeClr val="bg1"/>
          </a:solidFill>
        </p:spPr>
        <p:txBody>
          <a:bodyPr wrap="square" rtlCol="0">
            <a:spAutoFit/>
          </a:bodyPr>
          <a:lstStyle/>
          <a:p>
            <a:r>
              <a:rPr lang="en-US" b="1" dirty="0"/>
              <a:t>Light on</a:t>
            </a:r>
          </a:p>
        </p:txBody>
      </p:sp>
      <p:sp>
        <p:nvSpPr>
          <p:cNvPr id="7" name="TextBox 6"/>
          <p:cNvSpPr txBox="1"/>
          <p:nvPr/>
        </p:nvSpPr>
        <p:spPr>
          <a:xfrm>
            <a:off x="5364088" y="1184670"/>
            <a:ext cx="1152128" cy="369332"/>
          </a:xfrm>
          <a:prstGeom prst="rect">
            <a:avLst/>
          </a:prstGeom>
          <a:solidFill>
            <a:schemeClr val="bg1"/>
          </a:solidFill>
        </p:spPr>
        <p:txBody>
          <a:bodyPr wrap="square" rtlCol="0">
            <a:spAutoFit/>
          </a:bodyPr>
          <a:lstStyle/>
          <a:p>
            <a:r>
              <a:rPr lang="en-US" b="1" dirty="0"/>
              <a:t>Light off</a:t>
            </a:r>
          </a:p>
        </p:txBody>
      </p:sp>
    </p:spTree>
    <p:extLst>
      <p:ext uri="{BB962C8B-B14F-4D97-AF65-F5344CB8AC3E}">
        <p14:creationId xmlns:p14="http://schemas.microsoft.com/office/powerpoint/2010/main" val="1314396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“Early-to-late” response gradient</a:t>
            </a:r>
          </a:p>
        </p:txBody>
      </p:sp>
      <p:sp>
        <p:nvSpPr>
          <p:cNvPr id="4" name="Slide Number Placeholder 3"/>
          <p:cNvSpPr>
            <a:spLocks noGrp="1"/>
          </p:cNvSpPr>
          <p:nvPr>
            <p:ph type="sldNum" sz="quarter" idx="10"/>
          </p:nvPr>
        </p:nvSpPr>
        <p:spPr/>
        <p:txBody>
          <a:bodyPr/>
          <a:lstStyle/>
          <a:p>
            <a:fld id="{2F6078F4-E63E-4AA0-B8D1-966A19A57BCF}" type="slidenum">
              <a:rPr lang="de-DE" smtClean="0"/>
              <a:pPr/>
              <a:t>26</a:t>
            </a:fld>
            <a:endParaRPr lang="de-DE" dirty="0"/>
          </a:p>
        </p:txBody>
      </p:sp>
      <p:pic>
        <p:nvPicPr>
          <p:cNvPr id="5" name="Picture 4"/>
          <p:cNvPicPr>
            <a:picLocks noChangeAspect="1"/>
          </p:cNvPicPr>
          <p:nvPr/>
        </p:nvPicPr>
        <p:blipFill>
          <a:blip r:embed="rId3"/>
          <a:stretch>
            <a:fillRect/>
          </a:stretch>
        </p:blipFill>
        <p:spPr>
          <a:xfrm>
            <a:off x="0" y="1861067"/>
            <a:ext cx="9144000" cy="3135865"/>
          </a:xfrm>
          <a:prstGeom prst="rect">
            <a:avLst/>
          </a:prstGeom>
        </p:spPr>
      </p:pic>
      <p:sp>
        <p:nvSpPr>
          <p:cNvPr id="6" name="Rectangle 5">
            <a:extLst>
              <a:ext uri="{FF2B5EF4-FFF2-40B4-BE49-F238E27FC236}">
                <a16:creationId xmlns:a16="http://schemas.microsoft.com/office/drawing/2014/main" id="{DE4744C5-C22A-46C1-95C6-9E00D188784C}"/>
              </a:ext>
            </a:extLst>
          </p:cNvPr>
          <p:cNvSpPr/>
          <p:nvPr/>
        </p:nvSpPr>
        <p:spPr bwMode="auto">
          <a:xfrm>
            <a:off x="6516216" y="2996952"/>
            <a:ext cx="2448272" cy="1224136"/>
          </a:xfrm>
          <a:prstGeom prst="rect">
            <a:avLst/>
          </a:prstGeom>
          <a:noFill/>
          <a:ln w="57150" cap="flat" cmpd="sng" algn="ctr">
            <a:solidFill>
              <a:srgbClr val="F3951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1007750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C44B-39E5-4990-B71B-9F362B6D9CC1}"/>
              </a:ext>
            </a:extLst>
          </p:cNvPr>
          <p:cNvSpPr>
            <a:spLocks noGrp="1"/>
          </p:cNvSpPr>
          <p:nvPr>
            <p:ph type="title"/>
          </p:nvPr>
        </p:nvSpPr>
        <p:spPr/>
        <p:txBody>
          <a:bodyPr/>
          <a:lstStyle/>
          <a:p>
            <a:r>
              <a:rPr lang="en-US" dirty="0"/>
              <a:t>Recall: object selectivity during fixation</a:t>
            </a:r>
          </a:p>
        </p:txBody>
      </p:sp>
      <p:sp>
        <p:nvSpPr>
          <p:cNvPr id="4" name="Slide Number Placeholder 3">
            <a:extLst>
              <a:ext uri="{FF2B5EF4-FFF2-40B4-BE49-F238E27FC236}">
                <a16:creationId xmlns:a16="http://schemas.microsoft.com/office/drawing/2014/main" id="{2338D026-8A0C-474E-B22F-0D8134942FED}"/>
              </a:ext>
            </a:extLst>
          </p:cNvPr>
          <p:cNvSpPr>
            <a:spLocks noGrp="1"/>
          </p:cNvSpPr>
          <p:nvPr>
            <p:ph type="sldNum" sz="quarter" idx="10"/>
          </p:nvPr>
        </p:nvSpPr>
        <p:spPr/>
        <p:txBody>
          <a:bodyPr/>
          <a:lstStyle/>
          <a:p>
            <a:fld id="{2F6078F4-E63E-4AA0-B8D1-966A19A57BCF}" type="slidenum">
              <a:rPr lang="de-DE" smtClean="0"/>
              <a:pPr/>
              <a:t>27</a:t>
            </a:fld>
            <a:endParaRPr lang="de-DE" dirty="0"/>
          </a:p>
        </p:txBody>
      </p:sp>
      <p:pic>
        <p:nvPicPr>
          <p:cNvPr id="3" name="Picture 2">
            <a:extLst>
              <a:ext uri="{FF2B5EF4-FFF2-40B4-BE49-F238E27FC236}">
                <a16:creationId xmlns:a16="http://schemas.microsoft.com/office/drawing/2014/main" id="{AC912EE8-3400-4AE1-81DA-2627B40FDEC6}"/>
              </a:ext>
            </a:extLst>
          </p:cNvPr>
          <p:cNvPicPr>
            <a:picLocks noChangeAspect="1"/>
          </p:cNvPicPr>
          <p:nvPr/>
        </p:nvPicPr>
        <p:blipFill>
          <a:blip r:embed="rId3"/>
          <a:stretch>
            <a:fillRect/>
          </a:stretch>
        </p:blipFill>
        <p:spPr>
          <a:xfrm>
            <a:off x="0" y="2174899"/>
            <a:ext cx="9144000" cy="2508202"/>
          </a:xfrm>
          <a:prstGeom prst="rect">
            <a:avLst/>
          </a:prstGeom>
        </p:spPr>
      </p:pic>
      <p:sp>
        <p:nvSpPr>
          <p:cNvPr id="6" name="Rectangle 5">
            <a:extLst>
              <a:ext uri="{FF2B5EF4-FFF2-40B4-BE49-F238E27FC236}">
                <a16:creationId xmlns:a16="http://schemas.microsoft.com/office/drawing/2014/main" id="{FB2B3186-41BC-45E7-B5B2-C7D0F1D96089}"/>
              </a:ext>
            </a:extLst>
          </p:cNvPr>
          <p:cNvSpPr/>
          <p:nvPr/>
        </p:nvSpPr>
        <p:spPr bwMode="auto">
          <a:xfrm>
            <a:off x="2699792" y="2780928"/>
            <a:ext cx="6120680" cy="792088"/>
          </a:xfrm>
          <a:prstGeom prst="rect">
            <a:avLst/>
          </a:prstGeom>
          <a:noFill/>
          <a:ln w="57150" cap="flat" cmpd="sng" algn="ctr">
            <a:solidFill>
              <a:srgbClr val="F3951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3436497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Re-assessed conclusions</a:t>
            </a:r>
          </a:p>
        </p:txBody>
      </p:sp>
      <p:sp>
        <p:nvSpPr>
          <p:cNvPr id="3" name="Content Placeholder 2"/>
          <p:cNvSpPr>
            <a:spLocks noGrp="1"/>
          </p:cNvSpPr>
          <p:nvPr>
            <p:ph idx="1"/>
          </p:nvPr>
        </p:nvSpPr>
        <p:spPr/>
        <p:txBody>
          <a:bodyPr/>
          <a:lstStyle/>
          <a:p>
            <a:r>
              <a:rPr lang="en-US" dirty="0"/>
              <a:t>Mixture of near-far preferences in peri-arcuate cortex</a:t>
            </a:r>
          </a:p>
          <a:p>
            <a:endParaRPr lang="en-US" dirty="0"/>
          </a:p>
          <a:p>
            <a:r>
              <a:rPr lang="en-US" dirty="0"/>
              <a:t>Near-far gradients are subtle, mostly explained by retinal size</a:t>
            </a:r>
          </a:p>
          <a:p>
            <a:endParaRPr lang="en-US" dirty="0"/>
          </a:p>
          <a:p>
            <a:r>
              <a:rPr lang="en-US" dirty="0"/>
              <a:t>Rostro-caudal visuo-motor gradient consistent with expectations</a:t>
            </a:r>
          </a:p>
          <a:p>
            <a:pPr lvl="1"/>
            <a:r>
              <a:rPr lang="en-US" dirty="0"/>
              <a:t>Rostral 45B has more visual object selectivity</a:t>
            </a:r>
          </a:p>
          <a:p>
            <a:pPr lvl="1"/>
            <a:r>
              <a:rPr lang="en-US" dirty="0"/>
              <a:t>Caudal F5p is more selectively active during movement</a:t>
            </a:r>
          </a:p>
        </p:txBody>
      </p:sp>
      <p:sp>
        <p:nvSpPr>
          <p:cNvPr id="4" name="Slide Number Placeholder 3"/>
          <p:cNvSpPr>
            <a:spLocks noGrp="1"/>
          </p:cNvSpPr>
          <p:nvPr>
            <p:ph type="sldNum" sz="quarter" idx="10"/>
          </p:nvPr>
        </p:nvSpPr>
        <p:spPr/>
        <p:txBody>
          <a:bodyPr/>
          <a:lstStyle/>
          <a:p>
            <a:fld id="{2F6078F4-E63E-4AA0-B8D1-966A19A57BCF}" type="slidenum">
              <a:rPr lang="de-DE" smtClean="0"/>
              <a:pPr/>
              <a:t>28</a:t>
            </a:fld>
            <a:endParaRPr lang="de-DE" dirty="0"/>
          </a:p>
        </p:txBody>
      </p:sp>
    </p:spTree>
    <p:extLst>
      <p:ext uri="{BB962C8B-B14F-4D97-AF65-F5344CB8AC3E}">
        <p14:creationId xmlns:p14="http://schemas.microsoft.com/office/powerpoint/2010/main" val="78741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543A3-C783-452D-A91D-C3A464D77D45}"/>
              </a:ext>
            </a:extLst>
          </p:cNvPr>
          <p:cNvSpPr>
            <a:spLocks noGrp="1"/>
          </p:cNvSpPr>
          <p:nvPr>
            <p:ph type="title"/>
          </p:nvPr>
        </p:nvSpPr>
        <p:spPr/>
        <p:txBody>
          <a:bodyPr/>
          <a:lstStyle/>
          <a:p>
            <a:r>
              <a:rPr lang="en-US" dirty="0"/>
              <a:t>Refinement needed!</a:t>
            </a:r>
          </a:p>
        </p:txBody>
      </p:sp>
      <p:sp>
        <p:nvSpPr>
          <p:cNvPr id="3" name="Content Placeholder 2">
            <a:extLst>
              <a:ext uri="{FF2B5EF4-FFF2-40B4-BE49-F238E27FC236}">
                <a16:creationId xmlns:a16="http://schemas.microsoft.com/office/drawing/2014/main" id="{8A0D9F74-03C1-4221-B2AE-093B9A276E34}"/>
              </a:ext>
            </a:extLst>
          </p:cNvPr>
          <p:cNvSpPr>
            <a:spLocks noGrp="1"/>
          </p:cNvSpPr>
          <p:nvPr>
            <p:ph idx="1"/>
          </p:nvPr>
        </p:nvSpPr>
        <p:spPr/>
        <p:txBody>
          <a:bodyPr/>
          <a:lstStyle/>
          <a:p>
            <a:r>
              <a:rPr lang="en-US" dirty="0"/>
              <a:t>Assess near-far preference </a:t>
            </a:r>
            <a:r>
              <a:rPr lang="en-US" i="1" dirty="0"/>
              <a:t>after </a:t>
            </a:r>
            <a:r>
              <a:rPr lang="en-US" dirty="0"/>
              <a:t>correcting for retinal size</a:t>
            </a:r>
          </a:p>
          <a:p>
            <a:endParaRPr lang="en-US" dirty="0"/>
          </a:p>
          <a:p>
            <a:r>
              <a:rPr lang="en-US" dirty="0"/>
              <a:t>Count neurons with near-far preference using a significance criterion</a:t>
            </a:r>
          </a:p>
          <a:p>
            <a:endParaRPr lang="en-US" dirty="0"/>
          </a:p>
          <a:p>
            <a:r>
              <a:rPr lang="en-US" dirty="0"/>
              <a:t>Block “near with grasp” and “near without grasp” trials</a:t>
            </a:r>
          </a:p>
          <a:p>
            <a:endParaRPr lang="en-US" dirty="0"/>
          </a:p>
          <a:p>
            <a:endParaRPr lang="en-US" dirty="0"/>
          </a:p>
        </p:txBody>
      </p:sp>
      <p:sp>
        <p:nvSpPr>
          <p:cNvPr id="4" name="Slide Number Placeholder 3">
            <a:extLst>
              <a:ext uri="{FF2B5EF4-FFF2-40B4-BE49-F238E27FC236}">
                <a16:creationId xmlns:a16="http://schemas.microsoft.com/office/drawing/2014/main" id="{34D89D9D-AD69-4EBD-903E-F74DF5B4F2FF}"/>
              </a:ext>
            </a:extLst>
          </p:cNvPr>
          <p:cNvSpPr>
            <a:spLocks noGrp="1"/>
          </p:cNvSpPr>
          <p:nvPr>
            <p:ph type="sldNum" sz="quarter" idx="10"/>
          </p:nvPr>
        </p:nvSpPr>
        <p:spPr/>
        <p:txBody>
          <a:bodyPr/>
          <a:lstStyle/>
          <a:p>
            <a:fld id="{2F6078F4-E63E-4AA0-B8D1-966A19A57BCF}" type="slidenum">
              <a:rPr lang="de-DE" smtClean="0"/>
              <a:pPr/>
              <a:t>29</a:t>
            </a:fld>
            <a:endParaRPr lang="de-DE" dirty="0"/>
          </a:p>
        </p:txBody>
      </p:sp>
    </p:spTree>
    <p:extLst>
      <p:ext uri="{BB962C8B-B14F-4D97-AF65-F5344CB8AC3E}">
        <p14:creationId xmlns:p14="http://schemas.microsoft.com/office/powerpoint/2010/main" val="2231988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C3CF-CAED-46D1-B9DB-401659F62EC6}"/>
              </a:ext>
            </a:extLst>
          </p:cNvPr>
          <p:cNvSpPr>
            <a:spLocks noGrp="1"/>
          </p:cNvSpPr>
          <p:nvPr>
            <p:ph type="title"/>
          </p:nvPr>
        </p:nvSpPr>
        <p:spPr/>
        <p:txBody>
          <a:bodyPr/>
          <a:lstStyle/>
          <a:p>
            <a:r>
              <a:rPr lang="en-US" dirty="0"/>
              <a:t>Anatomically distinct preferences for </a:t>
            </a:r>
            <a:r>
              <a:rPr lang="en-US" dirty="0" err="1"/>
              <a:t>peri</a:t>
            </a:r>
            <a:r>
              <a:rPr lang="en-US" dirty="0"/>
              <a:t>- and extra-personal space</a:t>
            </a:r>
          </a:p>
        </p:txBody>
      </p:sp>
      <p:sp>
        <p:nvSpPr>
          <p:cNvPr id="4" name="Slide Number Placeholder 3">
            <a:extLst>
              <a:ext uri="{FF2B5EF4-FFF2-40B4-BE49-F238E27FC236}">
                <a16:creationId xmlns:a16="http://schemas.microsoft.com/office/drawing/2014/main" id="{8ECEFD73-19B0-4AEF-B2CB-799A3431A16F}"/>
              </a:ext>
            </a:extLst>
          </p:cNvPr>
          <p:cNvSpPr>
            <a:spLocks noGrp="1"/>
          </p:cNvSpPr>
          <p:nvPr>
            <p:ph type="sldNum" sz="quarter" idx="10"/>
          </p:nvPr>
        </p:nvSpPr>
        <p:spPr/>
        <p:txBody>
          <a:bodyPr/>
          <a:lstStyle/>
          <a:p>
            <a:fld id="{2F6078F4-E63E-4AA0-B8D1-966A19A57BCF}" type="slidenum">
              <a:rPr lang="de-DE" smtClean="0"/>
              <a:pPr/>
              <a:t>3</a:t>
            </a:fld>
            <a:endParaRPr lang="de-DE" dirty="0"/>
          </a:p>
        </p:txBody>
      </p:sp>
      <p:pic>
        <p:nvPicPr>
          <p:cNvPr id="5" name="Picture 4"/>
          <p:cNvPicPr>
            <a:picLocks noChangeAspect="1"/>
          </p:cNvPicPr>
          <p:nvPr/>
        </p:nvPicPr>
        <p:blipFill>
          <a:blip r:embed="rId3"/>
          <a:stretch>
            <a:fillRect/>
          </a:stretch>
        </p:blipFill>
        <p:spPr>
          <a:xfrm>
            <a:off x="0" y="1115761"/>
            <a:ext cx="9144000" cy="3392761"/>
          </a:xfrm>
          <a:prstGeom prst="rect">
            <a:avLst/>
          </a:prstGeom>
        </p:spPr>
      </p:pic>
      <p:pic>
        <p:nvPicPr>
          <p:cNvPr id="6" name="Picture 5"/>
          <p:cNvPicPr>
            <a:picLocks noChangeAspect="1"/>
          </p:cNvPicPr>
          <p:nvPr/>
        </p:nvPicPr>
        <p:blipFill>
          <a:blip r:embed="rId4"/>
          <a:stretch>
            <a:fillRect/>
          </a:stretch>
        </p:blipFill>
        <p:spPr>
          <a:xfrm>
            <a:off x="-6251" y="4663831"/>
            <a:ext cx="2471688" cy="1790621"/>
          </a:xfrm>
          <a:prstGeom prst="rect">
            <a:avLst/>
          </a:prstGeom>
        </p:spPr>
      </p:pic>
      <p:sp>
        <p:nvSpPr>
          <p:cNvPr id="7" name="TextBox 6"/>
          <p:cNvSpPr txBox="1"/>
          <p:nvPr/>
        </p:nvSpPr>
        <p:spPr>
          <a:xfrm>
            <a:off x="2465437" y="4663831"/>
            <a:ext cx="2232248" cy="276999"/>
          </a:xfrm>
          <a:prstGeom prst="rect">
            <a:avLst/>
          </a:prstGeom>
          <a:noFill/>
        </p:spPr>
        <p:txBody>
          <a:bodyPr wrap="square" rtlCol="0">
            <a:spAutoFit/>
          </a:bodyPr>
          <a:lstStyle/>
          <a:p>
            <a:r>
              <a:rPr lang="en-US" sz="1200" dirty="0" err="1"/>
              <a:t>Cléry</a:t>
            </a:r>
            <a:r>
              <a:rPr lang="en-US" sz="1200" dirty="0"/>
              <a:t> et al. 2018 </a:t>
            </a:r>
            <a:r>
              <a:rPr lang="en-US" sz="1200" i="1" dirty="0" err="1"/>
              <a:t>NeuroImage</a:t>
            </a:r>
            <a:endParaRPr lang="en-US" sz="1200" dirty="0"/>
          </a:p>
        </p:txBody>
      </p:sp>
    </p:spTree>
    <p:extLst>
      <p:ext uri="{BB962C8B-B14F-4D97-AF65-F5344CB8AC3E}">
        <p14:creationId xmlns:p14="http://schemas.microsoft.com/office/powerpoint/2010/main" val="3691021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A6E4-C922-48BB-B173-6D2082BFFC74}"/>
              </a:ext>
            </a:extLst>
          </p:cNvPr>
          <p:cNvSpPr>
            <a:spLocks noGrp="1"/>
          </p:cNvSpPr>
          <p:nvPr>
            <p:ph type="title"/>
          </p:nvPr>
        </p:nvSpPr>
        <p:spPr/>
        <p:txBody>
          <a:bodyPr/>
          <a:lstStyle/>
          <a:p>
            <a:r>
              <a:rPr lang="en-US" dirty="0"/>
              <a:t>Related inactivation study posted last week</a:t>
            </a:r>
          </a:p>
        </p:txBody>
      </p:sp>
      <p:sp>
        <p:nvSpPr>
          <p:cNvPr id="4" name="Slide Number Placeholder 3">
            <a:extLst>
              <a:ext uri="{FF2B5EF4-FFF2-40B4-BE49-F238E27FC236}">
                <a16:creationId xmlns:a16="http://schemas.microsoft.com/office/drawing/2014/main" id="{AEB7574B-61A8-46B8-A890-74B0FB1E3A66}"/>
              </a:ext>
            </a:extLst>
          </p:cNvPr>
          <p:cNvSpPr>
            <a:spLocks noGrp="1"/>
          </p:cNvSpPr>
          <p:nvPr>
            <p:ph type="sldNum" sz="quarter" idx="10"/>
          </p:nvPr>
        </p:nvSpPr>
        <p:spPr/>
        <p:txBody>
          <a:bodyPr/>
          <a:lstStyle/>
          <a:p>
            <a:fld id="{2F6078F4-E63E-4AA0-B8D1-966A19A57BCF}" type="slidenum">
              <a:rPr lang="de-DE" smtClean="0"/>
              <a:pPr/>
              <a:t>30</a:t>
            </a:fld>
            <a:endParaRPr lang="de-DE" dirty="0"/>
          </a:p>
        </p:txBody>
      </p:sp>
      <p:pic>
        <p:nvPicPr>
          <p:cNvPr id="10" name="Picture 9" descr="A screenshot of a cell phone&#10;&#10;Description automatically generated">
            <a:extLst>
              <a:ext uri="{FF2B5EF4-FFF2-40B4-BE49-F238E27FC236}">
                <a16:creationId xmlns:a16="http://schemas.microsoft.com/office/drawing/2014/main" id="{0159FDAE-17B9-45BB-A539-05B6DC275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11" y="1641359"/>
            <a:ext cx="8399379" cy="3575283"/>
          </a:xfrm>
          <a:prstGeom prst="rect">
            <a:avLst/>
          </a:prstGeom>
        </p:spPr>
      </p:pic>
    </p:spTree>
    <p:extLst>
      <p:ext uri="{BB962C8B-B14F-4D97-AF65-F5344CB8AC3E}">
        <p14:creationId xmlns:p14="http://schemas.microsoft.com/office/powerpoint/2010/main" val="1588681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2816-EEF4-45F3-8D8B-3EDD0F249382}"/>
              </a:ext>
            </a:extLst>
          </p:cNvPr>
          <p:cNvSpPr>
            <a:spLocks noGrp="1"/>
          </p:cNvSpPr>
          <p:nvPr>
            <p:ph type="title"/>
          </p:nvPr>
        </p:nvSpPr>
        <p:spPr/>
        <p:txBody>
          <a:bodyPr/>
          <a:lstStyle/>
          <a:p>
            <a:r>
              <a:rPr lang="en-US" dirty="0"/>
              <a:t>The “exciting” paper I was considering</a:t>
            </a:r>
          </a:p>
        </p:txBody>
      </p:sp>
      <p:sp>
        <p:nvSpPr>
          <p:cNvPr id="4" name="Slide Number Placeholder 3">
            <a:extLst>
              <a:ext uri="{FF2B5EF4-FFF2-40B4-BE49-F238E27FC236}">
                <a16:creationId xmlns:a16="http://schemas.microsoft.com/office/drawing/2014/main" id="{62AB15AD-477E-48A2-BF7D-499F0CD50F1C}"/>
              </a:ext>
            </a:extLst>
          </p:cNvPr>
          <p:cNvSpPr>
            <a:spLocks noGrp="1"/>
          </p:cNvSpPr>
          <p:nvPr>
            <p:ph type="sldNum" sz="quarter" idx="10"/>
          </p:nvPr>
        </p:nvSpPr>
        <p:spPr/>
        <p:txBody>
          <a:bodyPr/>
          <a:lstStyle/>
          <a:p>
            <a:fld id="{2F6078F4-E63E-4AA0-B8D1-966A19A57BCF}" type="slidenum">
              <a:rPr lang="de-DE" smtClean="0"/>
              <a:pPr/>
              <a:t>31</a:t>
            </a:fld>
            <a:endParaRPr lang="de-DE" dirty="0"/>
          </a:p>
        </p:txBody>
      </p:sp>
      <p:pic>
        <p:nvPicPr>
          <p:cNvPr id="6" name="Picture 5" descr="A screenshot of a cell phone&#10;&#10;Description automatically generated">
            <a:extLst>
              <a:ext uri="{FF2B5EF4-FFF2-40B4-BE49-F238E27FC236}">
                <a16:creationId xmlns:a16="http://schemas.microsoft.com/office/drawing/2014/main" id="{0AB3E0E8-8168-43CD-A704-C7B8F5044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2853"/>
            <a:ext cx="9144000" cy="3852294"/>
          </a:xfrm>
          <a:prstGeom prst="rect">
            <a:avLst/>
          </a:prstGeom>
        </p:spPr>
      </p:pic>
    </p:spTree>
    <p:extLst>
      <p:ext uri="{BB962C8B-B14F-4D97-AF65-F5344CB8AC3E}">
        <p14:creationId xmlns:p14="http://schemas.microsoft.com/office/powerpoint/2010/main" val="345756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C3CF-CAED-46D1-B9DB-401659F62EC6}"/>
              </a:ext>
            </a:extLst>
          </p:cNvPr>
          <p:cNvSpPr>
            <a:spLocks noGrp="1"/>
          </p:cNvSpPr>
          <p:nvPr>
            <p:ph type="title"/>
          </p:nvPr>
        </p:nvSpPr>
        <p:spPr/>
        <p:txBody>
          <a:bodyPr/>
          <a:lstStyle/>
          <a:p>
            <a:r>
              <a:rPr lang="en-US" dirty="0"/>
              <a:t>Anatomically distinct preferences for </a:t>
            </a:r>
            <a:r>
              <a:rPr lang="en-US" dirty="0" err="1"/>
              <a:t>peri</a:t>
            </a:r>
            <a:r>
              <a:rPr lang="en-US" dirty="0"/>
              <a:t>- and extra-personal space</a:t>
            </a:r>
          </a:p>
        </p:txBody>
      </p:sp>
      <p:sp>
        <p:nvSpPr>
          <p:cNvPr id="4" name="Slide Number Placeholder 3">
            <a:extLst>
              <a:ext uri="{FF2B5EF4-FFF2-40B4-BE49-F238E27FC236}">
                <a16:creationId xmlns:a16="http://schemas.microsoft.com/office/drawing/2014/main" id="{8ECEFD73-19B0-4AEF-B2CB-799A3431A16F}"/>
              </a:ext>
            </a:extLst>
          </p:cNvPr>
          <p:cNvSpPr>
            <a:spLocks noGrp="1"/>
          </p:cNvSpPr>
          <p:nvPr>
            <p:ph type="sldNum" sz="quarter" idx="10"/>
          </p:nvPr>
        </p:nvSpPr>
        <p:spPr/>
        <p:txBody>
          <a:bodyPr/>
          <a:lstStyle/>
          <a:p>
            <a:fld id="{2F6078F4-E63E-4AA0-B8D1-966A19A57BCF}" type="slidenum">
              <a:rPr lang="de-DE" smtClean="0"/>
              <a:pPr/>
              <a:t>4</a:t>
            </a:fld>
            <a:endParaRPr lang="de-DE" dirty="0"/>
          </a:p>
        </p:txBody>
      </p:sp>
      <p:pic>
        <p:nvPicPr>
          <p:cNvPr id="6" name="Picture 5"/>
          <p:cNvPicPr>
            <a:picLocks noChangeAspect="1"/>
          </p:cNvPicPr>
          <p:nvPr/>
        </p:nvPicPr>
        <p:blipFill>
          <a:blip r:embed="rId3"/>
          <a:stretch>
            <a:fillRect/>
          </a:stretch>
        </p:blipFill>
        <p:spPr>
          <a:xfrm>
            <a:off x="-4564" y="1124744"/>
            <a:ext cx="9144000" cy="3402419"/>
          </a:xfrm>
          <a:prstGeom prst="rect">
            <a:avLst/>
          </a:prstGeom>
        </p:spPr>
      </p:pic>
      <p:pic>
        <p:nvPicPr>
          <p:cNvPr id="7" name="Picture 6"/>
          <p:cNvPicPr>
            <a:picLocks noChangeAspect="1"/>
          </p:cNvPicPr>
          <p:nvPr/>
        </p:nvPicPr>
        <p:blipFill>
          <a:blip r:embed="rId4"/>
          <a:stretch>
            <a:fillRect/>
          </a:stretch>
        </p:blipFill>
        <p:spPr>
          <a:xfrm>
            <a:off x="0" y="4662715"/>
            <a:ext cx="2471688" cy="1790621"/>
          </a:xfrm>
          <a:prstGeom prst="rect">
            <a:avLst/>
          </a:prstGeom>
        </p:spPr>
      </p:pic>
      <p:sp>
        <p:nvSpPr>
          <p:cNvPr id="8" name="TextBox 7"/>
          <p:cNvSpPr txBox="1"/>
          <p:nvPr/>
        </p:nvSpPr>
        <p:spPr>
          <a:xfrm>
            <a:off x="2465437" y="4663831"/>
            <a:ext cx="2232248" cy="276999"/>
          </a:xfrm>
          <a:prstGeom prst="rect">
            <a:avLst/>
          </a:prstGeom>
          <a:noFill/>
        </p:spPr>
        <p:txBody>
          <a:bodyPr wrap="square" rtlCol="0">
            <a:spAutoFit/>
          </a:bodyPr>
          <a:lstStyle/>
          <a:p>
            <a:r>
              <a:rPr lang="en-US" sz="1200" dirty="0" err="1"/>
              <a:t>Cléry</a:t>
            </a:r>
            <a:r>
              <a:rPr lang="en-US" sz="1200" dirty="0"/>
              <a:t> et al. 2018 </a:t>
            </a:r>
            <a:r>
              <a:rPr lang="en-US" sz="1200" i="1" dirty="0" err="1"/>
              <a:t>NeuroImage</a:t>
            </a:r>
            <a:endParaRPr lang="en-US" sz="1200" dirty="0"/>
          </a:p>
        </p:txBody>
      </p:sp>
    </p:spTree>
    <p:extLst>
      <p:ext uri="{BB962C8B-B14F-4D97-AF65-F5344CB8AC3E}">
        <p14:creationId xmlns:p14="http://schemas.microsoft.com/office/powerpoint/2010/main" val="50819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“Mirror” neurons show a mixed distribution of preferences</a:t>
            </a:r>
          </a:p>
        </p:txBody>
      </p:sp>
      <p:sp>
        <p:nvSpPr>
          <p:cNvPr id="4" name="Slide Number Placeholder 3"/>
          <p:cNvSpPr>
            <a:spLocks noGrp="1"/>
          </p:cNvSpPr>
          <p:nvPr>
            <p:ph type="sldNum" sz="quarter" idx="10"/>
          </p:nvPr>
        </p:nvSpPr>
        <p:spPr/>
        <p:txBody>
          <a:bodyPr/>
          <a:lstStyle/>
          <a:p>
            <a:fld id="{2F6078F4-E63E-4AA0-B8D1-966A19A57BCF}" type="slidenum">
              <a:rPr lang="de-DE" smtClean="0"/>
              <a:pPr/>
              <a:t>5</a:t>
            </a:fld>
            <a:endParaRPr lang="de-DE" dirty="0"/>
          </a:p>
        </p:txBody>
      </p:sp>
      <p:pic>
        <p:nvPicPr>
          <p:cNvPr id="5" name="Picture 4"/>
          <p:cNvPicPr>
            <a:picLocks noChangeAspect="1"/>
          </p:cNvPicPr>
          <p:nvPr/>
        </p:nvPicPr>
        <p:blipFill>
          <a:blip r:embed="rId3"/>
          <a:stretch>
            <a:fillRect/>
          </a:stretch>
        </p:blipFill>
        <p:spPr>
          <a:xfrm>
            <a:off x="339787" y="1196752"/>
            <a:ext cx="8464426" cy="4653465"/>
          </a:xfrm>
          <a:prstGeom prst="rect">
            <a:avLst/>
          </a:prstGeom>
        </p:spPr>
      </p:pic>
      <p:sp>
        <p:nvSpPr>
          <p:cNvPr id="6" name="TextBox 5"/>
          <p:cNvSpPr txBox="1"/>
          <p:nvPr/>
        </p:nvSpPr>
        <p:spPr>
          <a:xfrm>
            <a:off x="679574" y="5850217"/>
            <a:ext cx="2232248" cy="276999"/>
          </a:xfrm>
          <a:prstGeom prst="rect">
            <a:avLst/>
          </a:prstGeom>
          <a:noFill/>
        </p:spPr>
        <p:txBody>
          <a:bodyPr wrap="square" rtlCol="0">
            <a:spAutoFit/>
          </a:bodyPr>
          <a:lstStyle/>
          <a:p>
            <a:r>
              <a:rPr lang="en-US" sz="1200" dirty="0" err="1"/>
              <a:t>Caggiano</a:t>
            </a:r>
            <a:r>
              <a:rPr lang="en-US" sz="1200" dirty="0"/>
              <a:t> et al. 2009 </a:t>
            </a:r>
            <a:r>
              <a:rPr lang="en-US" sz="1200" i="1" dirty="0"/>
              <a:t>Science</a:t>
            </a:r>
            <a:endParaRPr lang="en-US" sz="1200" dirty="0"/>
          </a:p>
        </p:txBody>
      </p:sp>
    </p:spTree>
    <p:extLst>
      <p:ext uri="{BB962C8B-B14F-4D97-AF65-F5344CB8AC3E}">
        <p14:creationId xmlns:p14="http://schemas.microsoft.com/office/powerpoint/2010/main" val="1181448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F3CA-A313-4636-A289-CB11153067D8}"/>
              </a:ext>
            </a:extLst>
          </p:cNvPr>
          <p:cNvSpPr>
            <a:spLocks noGrp="1"/>
          </p:cNvSpPr>
          <p:nvPr>
            <p:ph type="title"/>
          </p:nvPr>
        </p:nvSpPr>
        <p:spPr/>
        <p:txBody>
          <a:bodyPr/>
          <a:lstStyle/>
          <a:p>
            <a:r>
              <a:rPr lang="en-US" dirty="0"/>
              <a:t>A gradient </a:t>
            </a:r>
            <a:r>
              <a:rPr lang="en-US" i="1" dirty="0"/>
              <a:t>within</a:t>
            </a:r>
            <a:r>
              <a:rPr lang="en-US" dirty="0"/>
              <a:t> frontal areas?</a:t>
            </a:r>
          </a:p>
        </p:txBody>
      </p:sp>
      <p:sp>
        <p:nvSpPr>
          <p:cNvPr id="4" name="Slide Number Placeholder 3">
            <a:extLst>
              <a:ext uri="{FF2B5EF4-FFF2-40B4-BE49-F238E27FC236}">
                <a16:creationId xmlns:a16="http://schemas.microsoft.com/office/drawing/2014/main" id="{D283458C-B333-4764-B89D-B6DE4F1FAC0D}"/>
              </a:ext>
            </a:extLst>
          </p:cNvPr>
          <p:cNvSpPr>
            <a:spLocks noGrp="1"/>
          </p:cNvSpPr>
          <p:nvPr>
            <p:ph type="sldNum" sz="quarter" idx="10"/>
          </p:nvPr>
        </p:nvSpPr>
        <p:spPr/>
        <p:txBody>
          <a:bodyPr/>
          <a:lstStyle/>
          <a:p>
            <a:fld id="{2F6078F4-E63E-4AA0-B8D1-966A19A57BCF}" type="slidenum">
              <a:rPr lang="de-DE" smtClean="0"/>
              <a:pPr/>
              <a:t>6</a:t>
            </a:fld>
            <a:endParaRPr lang="de-DE" dirty="0"/>
          </a:p>
        </p:txBody>
      </p:sp>
      <p:pic>
        <p:nvPicPr>
          <p:cNvPr id="3" name="Picture 2"/>
          <p:cNvPicPr>
            <a:picLocks noChangeAspect="1"/>
          </p:cNvPicPr>
          <p:nvPr/>
        </p:nvPicPr>
        <p:blipFill>
          <a:blip r:embed="rId3"/>
          <a:stretch>
            <a:fillRect/>
          </a:stretch>
        </p:blipFill>
        <p:spPr>
          <a:xfrm>
            <a:off x="0" y="2016224"/>
            <a:ext cx="9144000" cy="3429000"/>
          </a:xfrm>
          <a:prstGeom prst="rect">
            <a:avLst/>
          </a:prstGeom>
        </p:spPr>
      </p:pic>
      <p:sp>
        <p:nvSpPr>
          <p:cNvPr id="7" name="Rectangle 6"/>
          <p:cNvSpPr/>
          <p:nvPr/>
        </p:nvSpPr>
        <p:spPr bwMode="auto">
          <a:xfrm>
            <a:off x="2987824" y="1786508"/>
            <a:ext cx="2520280" cy="2304256"/>
          </a:xfrm>
          <a:prstGeom prst="rect">
            <a:avLst/>
          </a:prstGeom>
          <a:noFill/>
          <a:ln w="57150" cap="flat" cmpd="sng" algn="ctr">
            <a:solidFill>
              <a:srgbClr val="FFC0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231229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5795-5A15-461B-9E46-A61F7B670E27}"/>
              </a:ext>
            </a:extLst>
          </p:cNvPr>
          <p:cNvSpPr>
            <a:spLocks noGrp="1"/>
          </p:cNvSpPr>
          <p:nvPr>
            <p:ph type="title"/>
          </p:nvPr>
        </p:nvSpPr>
        <p:spPr/>
        <p:txBody>
          <a:bodyPr/>
          <a:lstStyle/>
          <a:p>
            <a:r>
              <a:rPr lang="en-US" dirty="0"/>
              <a:t>Putative conclusions</a:t>
            </a:r>
          </a:p>
        </p:txBody>
      </p:sp>
      <p:sp>
        <p:nvSpPr>
          <p:cNvPr id="3" name="Content Placeholder 2">
            <a:extLst>
              <a:ext uri="{FF2B5EF4-FFF2-40B4-BE49-F238E27FC236}">
                <a16:creationId xmlns:a16="http://schemas.microsoft.com/office/drawing/2014/main" id="{B91C2CAA-F447-4637-9175-E68A473F56E2}"/>
              </a:ext>
            </a:extLst>
          </p:cNvPr>
          <p:cNvSpPr>
            <a:spLocks noGrp="1"/>
          </p:cNvSpPr>
          <p:nvPr>
            <p:ph idx="1"/>
          </p:nvPr>
        </p:nvSpPr>
        <p:spPr/>
        <p:txBody>
          <a:bodyPr/>
          <a:lstStyle/>
          <a:p>
            <a:r>
              <a:rPr lang="en-US" dirty="0" err="1"/>
              <a:t>Rostro</a:t>
            </a:r>
            <a:r>
              <a:rPr lang="en-US" dirty="0"/>
              <a:t>-caudal gradient of near-far selectivity</a:t>
            </a:r>
          </a:p>
          <a:p>
            <a:pPr marL="0" indent="0">
              <a:buNone/>
            </a:pPr>
            <a:endParaRPr lang="en-US" dirty="0"/>
          </a:p>
          <a:p>
            <a:r>
              <a:rPr lang="en-US" dirty="0" err="1"/>
              <a:t>Rostro</a:t>
            </a:r>
            <a:r>
              <a:rPr lang="en-US" dirty="0"/>
              <a:t>-caudal </a:t>
            </a:r>
            <a:r>
              <a:rPr lang="en-US" dirty="0" err="1"/>
              <a:t>visuo</a:t>
            </a:r>
            <a:r>
              <a:rPr lang="en-US" dirty="0"/>
              <a:t>-motor gradient</a:t>
            </a:r>
          </a:p>
          <a:p>
            <a:endParaRPr lang="en-US" dirty="0"/>
          </a:p>
          <a:p>
            <a:r>
              <a:rPr lang="en-US" dirty="0"/>
              <a:t>The caudal “Motor”-like areas have stronger “far” selectivity</a:t>
            </a:r>
          </a:p>
          <a:p>
            <a:endParaRPr lang="en-US" dirty="0"/>
          </a:p>
          <a:p>
            <a:r>
              <a:rPr lang="en-US" dirty="0"/>
              <a:t>The rostral “Visual”-like areas have stronger “near” selectivity</a:t>
            </a:r>
          </a:p>
          <a:p>
            <a:endParaRPr lang="en-US" dirty="0"/>
          </a:p>
          <a:p>
            <a:endParaRPr lang="en-US" dirty="0"/>
          </a:p>
        </p:txBody>
      </p:sp>
      <p:sp>
        <p:nvSpPr>
          <p:cNvPr id="4" name="Slide Number Placeholder 3">
            <a:extLst>
              <a:ext uri="{FF2B5EF4-FFF2-40B4-BE49-F238E27FC236}">
                <a16:creationId xmlns:a16="http://schemas.microsoft.com/office/drawing/2014/main" id="{CF1B483C-EE8F-4797-9B4F-BDF166F4AE2E}"/>
              </a:ext>
            </a:extLst>
          </p:cNvPr>
          <p:cNvSpPr>
            <a:spLocks noGrp="1"/>
          </p:cNvSpPr>
          <p:nvPr>
            <p:ph type="sldNum" sz="quarter" idx="10"/>
          </p:nvPr>
        </p:nvSpPr>
        <p:spPr/>
        <p:txBody>
          <a:bodyPr/>
          <a:lstStyle/>
          <a:p>
            <a:fld id="{2F6078F4-E63E-4AA0-B8D1-966A19A57BCF}" type="slidenum">
              <a:rPr lang="de-DE" smtClean="0"/>
              <a:pPr/>
              <a:t>7</a:t>
            </a:fld>
            <a:endParaRPr lang="de-DE" dirty="0"/>
          </a:p>
        </p:txBody>
      </p:sp>
    </p:spTree>
    <p:extLst>
      <p:ext uri="{BB962C8B-B14F-4D97-AF65-F5344CB8AC3E}">
        <p14:creationId xmlns:p14="http://schemas.microsoft.com/office/powerpoint/2010/main" val="178039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5795-5A15-461B-9E46-A61F7B670E27}"/>
              </a:ext>
            </a:extLst>
          </p:cNvPr>
          <p:cNvSpPr>
            <a:spLocks noGrp="1"/>
          </p:cNvSpPr>
          <p:nvPr>
            <p:ph type="title"/>
          </p:nvPr>
        </p:nvSpPr>
        <p:spPr/>
        <p:txBody>
          <a:bodyPr/>
          <a:lstStyle/>
          <a:p>
            <a:r>
              <a:rPr lang="en-US" dirty="0"/>
              <a:t>Putative conclusions</a:t>
            </a:r>
          </a:p>
        </p:txBody>
      </p:sp>
      <p:sp>
        <p:nvSpPr>
          <p:cNvPr id="3" name="Content Placeholder 2">
            <a:extLst>
              <a:ext uri="{FF2B5EF4-FFF2-40B4-BE49-F238E27FC236}">
                <a16:creationId xmlns:a16="http://schemas.microsoft.com/office/drawing/2014/main" id="{B91C2CAA-F447-4637-9175-E68A473F56E2}"/>
              </a:ext>
            </a:extLst>
          </p:cNvPr>
          <p:cNvSpPr>
            <a:spLocks noGrp="1"/>
          </p:cNvSpPr>
          <p:nvPr>
            <p:ph idx="1"/>
          </p:nvPr>
        </p:nvSpPr>
        <p:spPr/>
        <p:txBody>
          <a:bodyPr/>
          <a:lstStyle/>
          <a:p>
            <a:r>
              <a:rPr lang="en-US" dirty="0" err="1"/>
              <a:t>Rostro</a:t>
            </a:r>
            <a:r>
              <a:rPr lang="en-US" dirty="0"/>
              <a:t>-caudal gradient of near-far selectivity</a:t>
            </a:r>
          </a:p>
          <a:p>
            <a:pPr marL="0" indent="0">
              <a:buNone/>
            </a:pPr>
            <a:endParaRPr lang="en-US" dirty="0"/>
          </a:p>
          <a:p>
            <a:r>
              <a:rPr lang="en-US" dirty="0"/>
              <a:t>Rostro-caudal visuo-motor gradient</a:t>
            </a:r>
          </a:p>
          <a:p>
            <a:endParaRPr lang="en-US" dirty="0"/>
          </a:p>
          <a:p>
            <a:r>
              <a:rPr lang="en-US" dirty="0"/>
              <a:t>The caudal “Motor”-like areas have stronger “far” selectivity</a:t>
            </a:r>
          </a:p>
          <a:p>
            <a:endParaRPr lang="en-US" dirty="0"/>
          </a:p>
          <a:p>
            <a:r>
              <a:rPr lang="en-US" dirty="0"/>
              <a:t>The rostral “Visual”-like areas have stronger “near” selectivity</a:t>
            </a:r>
          </a:p>
          <a:p>
            <a:endParaRPr lang="en-US" dirty="0"/>
          </a:p>
          <a:p>
            <a:endParaRPr lang="en-US" dirty="0"/>
          </a:p>
        </p:txBody>
      </p:sp>
      <p:sp>
        <p:nvSpPr>
          <p:cNvPr id="4" name="Slide Number Placeholder 3">
            <a:extLst>
              <a:ext uri="{FF2B5EF4-FFF2-40B4-BE49-F238E27FC236}">
                <a16:creationId xmlns:a16="http://schemas.microsoft.com/office/drawing/2014/main" id="{CF1B483C-EE8F-4797-9B4F-BDF166F4AE2E}"/>
              </a:ext>
            </a:extLst>
          </p:cNvPr>
          <p:cNvSpPr>
            <a:spLocks noGrp="1"/>
          </p:cNvSpPr>
          <p:nvPr>
            <p:ph type="sldNum" sz="quarter" idx="10"/>
          </p:nvPr>
        </p:nvSpPr>
        <p:spPr/>
        <p:txBody>
          <a:bodyPr/>
          <a:lstStyle/>
          <a:p>
            <a:fld id="{2F6078F4-E63E-4AA0-B8D1-966A19A57BCF}" type="slidenum">
              <a:rPr lang="de-DE" smtClean="0"/>
              <a:pPr/>
              <a:t>8</a:t>
            </a:fld>
            <a:endParaRPr lang="de-DE" dirty="0"/>
          </a:p>
        </p:txBody>
      </p:sp>
      <p:sp>
        <p:nvSpPr>
          <p:cNvPr id="5" name="TextBox 4"/>
          <p:cNvSpPr txBox="1"/>
          <p:nvPr/>
        </p:nvSpPr>
        <p:spPr>
          <a:xfrm>
            <a:off x="7217246" y="2996952"/>
            <a:ext cx="955154" cy="646331"/>
          </a:xfrm>
          <a:prstGeom prst="rect">
            <a:avLst/>
          </a:prstGeom>
          <a:noFill/>
        </p:spPr>
        <p:txBody>
          <a:bodyPr wrap="square" rtlCol="0">
            <a:spAutoFit/>
          </a:bodyPr>
          <a:lstStyle/>
          <a:p>
            <a:r>
              <a:rPr lang="en-US" sz="3600"/>
              <a:t>???</a:t>
            </a:r>
            <a:endParaRPr lang="en-US" sz="3600" dirty="0"/>
          </a:p>
        </p:txBody>
      </p:sp>
    </p:spTree>
    <p:extLst>
      <p:ext uri="{BB962C8B-B14F-4D97-AF65-F5344CB8AC3E}">
        <p14:creationId xmlns:p14="http://schemas.microsoft.com/office/powerpoint/2010/main" val="1485975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F3CA-A313-4636-A289-CB11153067D8}"/>
              </a:ext>
            </a:extLst>
          </p:cNvPr>
          <p:cNvSpPr>
            <a:spLocks noGrp="1"/>
          </p:cNvSpPr>
          <p:nvPr>
            <p:ph type="title"/>
          </p:nvPr>
        </p:nvSpPr>
        <p:spPr/>
        <p:txBody>
          <a:bodyPr/>
          <a:lstStyle/>
          <a:p>
            <a:r>
              <a:rPr lang="en-US" dirty="0"/>
              <a:t>Chamber placement and electrode locations</a:t>
            </a:r>
          </a:p>
        </p:txBody>
      </p:sp>
      <p:sp>
        <p:nvSpPr>
          <p:cNvPr id="4" name="Slide Number Placeholder 3">
            <a:extLst>
              <a:ext uri="{FF2B5EF4-FFF2-40B4-BE49-F238E27FC236}">
                <a16:creationId xmlns:a16="http://schemas.microsoft.com/office/drawing/2014/main" id="{D283458C-B333-4764-B89D-B6DE4F1FAC0D}"/>
              </a:ext>
            </a:extLst>
          </p:cNvPr>
          <p:cNvSpPr>
            <a:spLocks noGrp="1"/>
          </p:cNvSpPr>
          <p:nvPr>
            <p:ph type="sldNum" sz="quarter" idx="10"/>
          </p:nvPr>
        </p:nvSpPr>
        <p:spPr/>
        <p:txBody>
          <a:bodyPr/>
          <a:lstStyle/>
          <a:p>
            <a:fld id="{2F6078F4-E63E-4AA0-B8D1-966A19A57BCF}" type="slidenum">
              <a:rPr lang="de-DE" smtClean="0"/>
              <a:pPr/>
              <a:t>9</a:t>
            </a:fld>
            <a:endParaRPr lang="de-DE" dirty="0"/>
          </a:p>
        </p:txBody>
      </p:sp>
      <p:pic>
        <p:nvPicPr>
          <p:cNvPr id="5" name="Picture 4"/>
          <p:cNvPicPr>
            <a:picLocks noChangeAspect="1"/>
          </p:cNvPicPr>
          <p:nvPr/>
        </p:nvPicPr>
        <p:blipFill>
          <a:blip r:embed="rId3"/>
          <a:stretch>
            <a:fillRect/>
          </a:stretch>
        </p:blipFill>
        <p:spPr>
          <a:xfrm>
            <a:off x="971600" y="1196752"/>
            <a:ext cx="7196237" cy="4851657"/>
          </a:xfrm>
          <a:prstGeom prst="rect">
            <a:avLst/>
          </a:prstGeom>
        </p:spPr>
      </p:pic>
    </p:spTree>
    <p:extLst>
      <p:ext uri="{BB962C8B-B14F-4D97-AF65-F5344CB8AC3E}">
        <p14:creationId xmlns:p14="http://schemas.microsoft.com/office/powerpoint/2010/main" val="1345196593"/>
      </p:ext>
    </p:extLst>
  </p:cSld>
  <p:clrMapOvr>
    <a:masterClrMapping/>
  </p:clrMapOvr>
</p:sld>
</file>

<file path=ppt/theme/theme1.xml><?xml version="1.0" encoding="utf-8"?>
<a:theme xmlns:a="http://schemas.openxmlformats.org/drawingml/2006/main" name="DPZ">
  <a:themeElements>
    <a:clrScheme name="1_Master_Stand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Master_Standar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defRPr kumimoji="0" lang="de-DE" sz="1800" b="0" i="0" u="none" strike="noStrike" cap="none" normalizeH="0" baseline="0" smtClean="0">
            <a:ln>
              <a:noFill/>
            </a:ln>
            <a:solidFill>
              <a:srgbClr val="4D4D4D"/>
            </a:solidFill>
            <a:effectLst/>
            <a:latin typeface="Arial" charset="0"/>
          </a:defRPr>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defRPr kumimoji="0" lang="de-DE" sz="1800" b="0" i="0" u="none" strike="noStrike" cap="none" normalizeH="0" baseline="0" smtClean="0">
            <a:ln>
              <a:noFill/>
            </a:ln>
            <a:solidFill>
              <a:srgbClr val="4D4D4D"/>
            </a:solidFill>
            <a:effectLst/>
            <a:latin typeface="Arial" charset="0"/>
          </a:defRPr>
        </a:defPPr>
      </a:lstStyle>
    </a:lnDef>
  </a:objectDefaults>
  <a:extraClrSchemeLst>
    <a:extraClrScheme>
      <a:clrScheme name="1_Master_Stand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Master_Standar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Master_Standar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Master_Standar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Master_Standar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Master_Standar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Master_Standar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Master_Standar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Master_Standar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Master_Standar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Master_Standar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Master_Standar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~9393935</Template>
  <TotalTime>2886</TotalTime>
  <Words>3371</Words>
  <Application>Microsoft Office PowerPoint</Application>
  <PresentationFormat>On-screen Show (4:3)</PresentationFormat>
  <Paragraphs>335</Paragraphs>
  <Slides>31</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Wingdings</vt:lpstr>
      <vt:lpstr>DPZ</vt:lpstr>
      <vt:lpstr>Effect of viewing distance on object responses in macaque areas 45B, F5a and F5p </vt:lpstr>
      <vt:lpstr>Introduction to peri- and extra-personal space</vt:lpstr>
      <vt:lpstr>Anatomically distinct preferences for peri- and extra-personal space</vt:lpstr>
      <vt:lpstr>Anatomically distinct preferences for peri- and extra-personal space</vt:lpstr>
      <vt:lpstr>“Mirror” neurons show a mixed distribution of preferences</vt:lpstr>
      <vt:lpstr>A gradient within frontal areas?</vt:lpstr>
      <vt:lpstr>Putative conclusions</vt:lpstr>
      <vt:lpstr>Putative conclusions</vt:lpstr>
      <vt:lpstr>Chamber placement and electrode locations</vt:lpstr>
      <vt:lpstr>Task</vt:lpstr>
      <vt:lpstr>Task</vt:lpstr>
      <vt:lpstr>Example PSTHs during fixation task </vt:lpstr>
      <vt:lpstr>Similar proportions of neurons with distance preferences across areas</vt:lpstr>
      <vt:lpstr>More object selectivity in area 45B relative to area F5</vt:lpstr>
      <vt:lpstr>Population-averaged responses reflect gradients of object preference</vt:lpstr>
      <vt:lpstr>Comparing near vs. far responses reveals (?) rostrocaudal gradient of distance preference</vt:lpstr>
      <vt:lpstr>Gradient inconsistent with previous literature!</vt:lpstr>
      <vt:lpstr>Gradient inconsistent with previous literature!</vt:lpstr>
      <vt:lpstr>Typical distance selectivity is weak in F5, strong in 45B</vt:lpstr>
      <vt:lpstr>Object selectivity is not preserved across near &amp; far viewing conditions</vt:lpstr>
      <vt:lpstr>Object selectivity is shifted, rather than nonexistent, in the “far” condition</vt:lpstr>
      <vt:lpstr>Retinal size explains most of these effects</vt:lpstr>
      <vt:lpstr>Responses during visually-guided grasping</vt:lpstr>
      <vt:lpstr>Responses during memory-guided grasping</vt:lpstr>
      <vt:lpstr>“Early-to-late” response gradient</vt:lpstr>
      <vt:lpstr>“Early-to-late” response gradient</vt:lpstr>
      <vt:lpstr>Recall: object selectivity during fixation</vt:lpstr>
      <vt:lpstr>Re-assessed conclusions</vt:lpstr>
      <vt:lpstr>Refinement needed!</vt:lpstr>
      <vt:lpstr>Related inactivation study posted last week</vt:lpstr>
      <vt:lpstr>The “exciting” paper I was considering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GlaweM</dc:creator>
  <cp:lastModifiedBy>James Goodman</cp:lastModifiedBy>
  <cp:revision>154</cp:revision>
  <dcterms:created xsi:type="dcterms:W3CDTF">2012-10-16T10:22:04Z</dcterms:created>
  <dcterms:modified xsi:type="dcterms:W3CDTF">2020-06-30T14:50:18Z</dcterms:modified>
</cp:coreProperties>
</file>